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0"/>
  </p:notesMasterIdLst>
  <p:handoutMasterIdLst>
    <p:handoutMasterId r:id="rId81"/>
  </p:handoutMasterIdLst>
  <p:sldIdLst>
    <p:sldId id="313" r:id="rId3"/>
    <p:sldId id="432" r:id="rId4"/>
    <p:sldId id="332" r:id="rId5"/>
    <p:sldId id="365" r:id="rId6"/>
    <p:sldId id="433" r:id="rId7"/>
    <p:sldId id="456" r:id="rId8"/>
    <p:sldId id="569" r:id="rId9"/>
    <p:sldId id="412" r:id="rId10"/>
    <p:sldId id="434" r:id="rId11"/>
    <p:sldId id="570" r:id="rId12"/>
    <p:sldId id="571" r:id="rId13"/>
    <p:sldId id="435" r:id="rId14"/>
    <p:sldId id="539" r:id="rId15"/>
    <p:sldId id="540" r:id="rId16"/>
    <p:sldId id="541" r:id="rId17"/>
    <p:sldId id="542" r:id="rId18"/>
    <p:sldId id="543" r:id="rId19"/>
    <p:sldId id="544" r:id="rId20"/>
    <p:sldId id="545" r:id="rId21"/>
    <p:sldId id="546" r:id="rId22"/>
    <p:sldId id="547" r:id="rId23"/>
    <p:sldId id="548" r:id="rId24"/>
    <p:sldId id="549" r:id="rId25"/>
    <p:sldId id="550" r:id="rId26"/>
    <p:sldId id="551" r:id="rId27"/>
    <p:sldId id="483" r:id="rId28"/>
    <p:sldId id="484" r:id="rId29"/>
    <p:sldId id="485" r:id="rId30"/>
    <p:sldId id="535" r:id="rId31"/>
    <p:sldId id="486" r:id="rId32"/>
    <p:sldId id="488" r:id="rId33"/>
    <p:sldId id="489" r:id="rId34"/>
    <p:sldId id="490" r:id="rId35"/>
    <p:sldId id="491" r:id="rId36"/>
    <p:sldId id="492" r:id="rId37"/>
    <p:sldId id="493" r:id="rId38"/>
    <p:sldId id="494" r:id="rId39"/>
    <p:sldId id="495" r:id="rId40"/>
    <p:sldId id="498" r:id="rId41"/>
    <p:sldId id="499" r:id="rId42"/>
    <p:sldId id="502" r:id="rId43"/>
    <p:sldId id="503" r:id="rId44"/>
    <p:sldId id="504" r:id="rId45"/>
    <p:sldId id="505" r:id="rId46"/>
    <p:sldId id="554" r:id="rId47"/>
    <p:sldId id="555" r:id="rId48"/>
    <p:sldId id="556" r:id="rId49"/>
    <p:sldId id="557" r:id="rId50"/>
    <p:sldId id="558" r:id="rId51"/>
    <p:sldId id="559" r:id="rId52"/>
    <p:sldId id="560" r:id="rId53"/>
    <p:sldId id="561" r:id="rId54"/>
    <p:sldId id="562" r:id="rId55"/>
    <p:sldId id="563" r:id="rId56"/>
    <p:sldId id="516" r:id="rId57"/>
    <p:sldId id="517" r:id="rId58"/>
    <p:sldId id="552" r:id="rId59"/>
    <p:sldId id="553" r:id="rId60"/>
    <p:sldId id="519" r:id="rId61"/>
    <p:sldId id="520" r:id="rId62"/>
    <p:sldId id="521" r:id="rId63"/>
    <p:sldId id="522" r:id="rId64"/>
    <p:sldId id="523" r:id="rId65"/>
    <p:sldId id="524" r:id="rId66"/>
    <p:sldId id="537" r:id="rId67"/>
    <p:sldId id="538" r:id="rId68"/>
    <p:sldId id="525" r:id="rId69"/>
    <p:sldId id="564" r:id="rId70"/>
    <p:sldId id="565" r:id="rId71"/>
    <p:sldId id="566" r:id="rId72"/>
    <p:sldId id="567" r:id="rId73"/>
    <p:sldId id="529" r:id="rId74"/>
    <p:sldId id="530" r:id="rId75"/>
    <p:sldId id="568" r:id="rId76"/>
    <p:sldId id="532" r:id="rId77"/>
    <p:sldId id="533" r:id="rId78"/>
    <p:sldId id="439" r:id="rId7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FC00"/>
    <a:srgbClr val="24FC48"/>
    <a:srgbClr val="2186C3"/>
    <a:srgbClr val="41A3DF"/>
    <a:srgbClr val="124768"/>
    <a:srgbClr val="1C70A4"/>
    <a:srgbClr val="00ABD0"/>
    <a:srgbClr val="4C9CC0"/>
    <a:srgbClr val="F9F9F9"/>
    <a:srgbClr val="9BE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71" autoAdjust="0"/>
    <p:restoredTop sz="95119" autoAdjust="0"/>
  </p:normalViewPr>
  <p:slideViewPr>
    <p:cSldViewPr>
      <p:cViewPr varScale="1">
        <p:scale>
          <a:sx n="112" d="100"/>
          <a:sy n="112" d="100"/>
        </p:scale>
        <p:origin x="-858" y="-90"/>
      </p:cViewPr>
      <p:guideLst>
        <p:guide orient="horz" pos="1782"/>
        <p:guide pos="2880"/>
      </p:guideLst>
    </p:cSldViewPr>
  </p:slideViewPr>
  <p:notesTextViewPr>
    <p:cViewPr>
      <p:scale>
        <a:sx n="1" d="1"/>
        <a:sy n="1" d="1"/>
      </p:scale>
      <p:origin x="0" y="0"/>
    </p:cViewPr>
  </p:notesTextViewPr>
  <p:sorterViewPr>
    <p:cViewPr>
      <p:scale>
        <a:sx n="124" d="100"/>
        <a:sy n="124" d="100"/>
      </p:scale>
      <p:origin x="0" y="0"/>
    </p:cViewPr>
  </p:sorterViewPr>
  <p:notesViewPr>
    <p:cSldViewPr>
      <p:cViewPr varScale="1">
        <p:scale>
          <a:sx n="80" d="100"/>
          <a:sy n="80" d="100"/>
        </p:scale>
        <p:origin x="-2106" y="-102"/>
      </p:cViewPr>
      <p:guideLst>
        <p:guide orient="horz" pos="316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42"/>
  <c:chart>
    <c:view3D>
      <c:perspective val="30"/>
    </c:view3D>
    <c:plotArea>
      <c:layout>
        <c:manualLayout>
          <c:layoutTarget val="inner"/>
          <c:xMode val="edge"/>
          <c:yMode val="edge"/>
          <c:x val="6.7323806746378931E-2"/>
          <c:y val="4.5285387034759095E-2"/>
          <c:w val="0.8154161806163116"/>
          <c:h val="0.91691285549081869"/>
        </c:manualLayout>
      </c:layout>
      <c:bar3DChart>
        <c:barDir val="col"/>
        <c:grouping val="standard"/>
        <c:ser>
          <c:idx val="0"/>
          <c:order val="0"/>
          <c:tx>
            <c:strRef>
              <c:f>Sheet1!$C$9</c:f>
              <c:strCache>
                <c:ptCount val="1"/>
                <c:pt idx="0">
                  <c:v>工作人员</c:v>
                </c:pt>
              </c:strCache>
            </c:strRef>
          </c:tx>
          <c:spPr>
            <a:solidFill>
              <a:srgbClr val="08FC00"/>
            </a:solidFill>
          </c:spPr>
          <c:dLbls>
            <c:dLbl>
              <c:idx val="0"/>
              <c:layout>
                <c:manualLayout>
                  <c:x val="-4.0123456790123468E-3"/>
                  <c:y val="0.17186803473700496"/>
                </c:manualLayout>
              </c:layout>
              <c:showVal val="1"/>
            </c:dLbl>
            <c:dLbl>
              <c:idx val="1"/>
              <c:layout>
                <c:manualLayout>
                  <c:x val="-1.3271604938271607E-2"/>
                  <c:y val="0.14478731318547769"/>
                </c:manualLayout>
              </c:layout>
              <c:showVal val="1"/>
            </c:dLbl>
            <c:dLbl>
              <c:idx val="2"/>
              <c:layout>
                <c:manualLayout>
                  <c:x val="-4.3209876543209864E-3"/>
                  <c:y val="0.15049549582728733"/>
                </c:manualLayout>
              </c:layout>
              <c:showVal val="1"/>
            </c:dLbl>
            <c:dLbl>
              <c:idx val="3"/>
              <c:layout>
                <c:manualLayout>
                  <c:x val="-4.0123456790122887E-3"/>
                  <c:y val="0.13838232802751851"/>
                </c:manualLayout>
              </c:layout>
              <c:showVal val="1"/>
            </c:dLbl>
            <c:dLbl>
              <c:idx val="4"/>
              <c:layout>
                <c:manualLayout>
                  <c:x val="-7.0987654320987682E-3"/>
                  <c:y val="0.14123612471733832"/>
                </c:manualLayout>
              </c:layout>
              <c:showVal val="1"/>
            </c:dLbl>
            <c:dLbl>
              <c:idx val="5"/>
              <c:layout>
                <c:manualLayout>
                  <c:x val="-1.2962962962962963E-2"/>
                  <c:y val="0.12715688368701339"/>
                </c:manualLayout>
              </c:layout>
              <c:showVal val="1"/>
            </c:dLbl>
            <c:txPr>
              <a:bodyPr/>
              <a:lstStyle/>
              <a:p>
                <a:pPr>
                  <a:defRPr sz="1500" baseline="0">
                    <a:solidFill>
                      <a:srgbClr val="FF0000"/>
                    </a:solidFill>
                  </a:defRPr>
                </a:pPr>
                <a:endParaRPr lang="zh-CN"/>
              </a:p>
            </c:txPr>
            <c:showVal val="1"/>
          </c:dLbls>
          <c:val>
            <c:numRef>
              <c:f>Sheet1!$C$10:$C$15</c:f>
              <c:numCache>
                <c:formatCode>General</c:formatCode>
                <c:ptCount val="6"/>
                <c:pt idx="0">
                  <c:v>11</c:v>
                </c:pt>
                <c:pt idx="1">
                  <c:v>11</c:v>
                </c:pt>
                <c:pt idx="2">
                  <c:v>12</c:v>
                </c:pt>
                <c:pt idx="3">
                  <c:v>12</c:v>
                </c:pt>
                <c:pt idx="4">
                  <c:v>12</c:v>
                </c:pt>
                <c:pt idx="5">
                  <c:v>13</c:v>
                </c:pt>
              </c:numCache>
            </c:numRef>
          </c:val>
        </c:ser>
        <c:ser>
          <c:idx val="1"/>
          <c:order val="1"/>
          <c:tx>
            <c:strRef>
              <c:f>Sheet1!$D$9</c:f>
              <c:strCache>
                <c:ptCount val="1"/>
                <c:pt idx="0">
                  <c:v>办理人员</c:v>
                </c:pt>
              </c:strCache>
            </c:strRef>
          </c:tx>
          <c:spPr>
            <a:solidFill>
              <a:srgbClr val="FF0000"/>
            </a:solidFill>
          </c:spPr>
          <c:val>
            <c:numRef>
              <c:f>Sheet1!$D$10:$D$15</c:f>
              <c:numCache>
                <c:formatCode>General</c:formatCode>
                <c:ptCount val="6"/>
                <c:pt idx="0">
                  <c:v>6678</c:v>
                </c:pt>
                <c:pt idx="1">
                  <c:v>8762</c:v>
                </c:pt>
                <c:pt idx="2">
                  <c:v>8537</c:v>
                </c:pt>
                <c:pt idx="3">
                  <c:v>12530</c:v>
                </c:pt>
                <c:pt idx="4">
                  <c:v>16480</c:v>
                </c:pt>
                <c:pt idx="5">
                  <c:v>20006</c:v>
                </c:pt>
              </c:numCache>
            </c:numRef>
          </c:val>
        </c:ser>
        <c:shape val="box"/>
        <c:axId val="114242688"/>
        <c:axId val="114244224"/>
        <c:axId val="112436992"/>
      </c:bar3DChart>
      <c:dateAx>
        <c:axId val="114242688"/>
        <c:scaling>
          <c:orientation val="minMax"/>
        </c:scaling>
        <c:axPos val="b"/>
        <c:tickLblPos val="none"/>
        <c:crossAx val="114244224"/>
        <c:crosses val="autoZero"/>
        <c:lblOffset val="100"/>
        <c:baseTimeUnit val="days"/>
      </c:dateAx>
      <c:valAx>
        <c:axId val="114244224"/>
        <c:scaling>
          <c:orientation val="minMax"/>
          <c:max val="20000"/>
        </c:scaling>
        <c:axPos val="l"/>
        <c:majorGridlines/>
        <c:numFmt formatCode="General" sourceLinked="1"/>
        <c:tickLblPos val="nextTo"/>
        <c:txPr>
          <a:bodyPr/>
          <a:lstStyle/>
          <a:p>
            <a:pPr>
              <a:defRPr baseline="0">
                <a:solidFill>
                  <a:schemeClr val="tx1"/>
                </a:solidFill>
              </a:defRPr>
            </a:pPr>
            <a:endParaRPr lang="zh-CN"/>
          </a:p>
        </c:txPr>
        <c:crossAx val="114242688"/>
        <c:crosses val="autoZero"/>
        <c:crossBetween val="between"/>
      </c:valAx>
      <c:serAx>
        <c:axId val="112436992"/>
        <c:scaling>
          <c:orientation val="minMax"/>
        </c:scaling>
        <c:delete val="1"/>
        <c:axPos val="b"/>
        <c:tickLblPos val="nextTo"/>
        <c:crossAx val="114244224"/>
        <c:crosses val="autoZero"/>
      </c:serAx>
    </c:plotArea>
    <c:legend>
      <c:legendPos val="r"/>
      <c:legendEntry>
        <c:idx val="0"/>
        <c:txPr>
          <a:bodyPr/>
          <a:lstStyle/>
          <a:p>
            <a:pPr>
              <a:defRPr baseline="0">
                <a:solidFill>
                  <a:schemeClr val="tx1"/>
                </a:solidFill>
              </a:defRPr>
            </a:pPr>
            <a:endParaRPr lang="zh-CN"/>
          </a:p>
        </c:txPr>
      </c:legendEntry>
      <c:legendEntry>
        <c:idx val="1"/>
        <c:txPr>
          <a:bodyPr/>
          <a:lstStyle/>
          <a:p>
            <a:pPr>
              <a:defRPr baseline="0">
                <a:solidFill>
                  <a:schemeClr val="tx1"/>
                </a:solidFill>
              </a:defRPr>
            </a:pPr>
            <a:endParaRPr lang="zh-CN"/>
          </a:p>
        </c:txPr>
      </c:legendEntry>
      <c:layout/>
      <c:spPr>
        <a:noFill/>
      </c:spPr>
    </c:legend>
    <c:plotVisOnly val="1"/>
  </c:chart>
  <c:spPr>
    <a:solidFill>
      <a:schemeClr val="accent1">
        <a:lumMod val="60000"/>
        <a:lumOff val="40000"/>
      </a:schemeClr>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98F4C2-7610-42A6-BF2C-B11D352F3CCE}" type="datetimeFigureOut">
              <a:rPr lang="zh-CN" altLang="en-US" smtClean="0"/>
              <a:pPr/>
              <a:t>2018/5/15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B4AEAE-535F-4AE9-9C81-D40AE5A83DE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B654D-C9EB-4060-810C-DA7395686836}" type="datetimeFigureOut">
              <a:rPr lang="zh-CN" altLang="en-US" smtClean="0"/>
              <a:pPr/>
              <a:t>2018/5/15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61B18-8876-4120-B662-E27EB1A2D4B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761B18-8876-4120-B662-E27EB1A2D4B9}"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761B18-8876-4120-B662-E27EB1A2D4B9}"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761B18-8876-4120-B662-E27EB1A2D4B9}" type="slidenum">
              <a:rPr lang="zh-CN" altLang="en-US" smtClean="0"/>
              <a:pPr/>
              <a:t>77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100000">
              <a:schemeClr val="tx2"/>
            </a:gs>
            <a:gs pos="0">
              <a:schemeClr val="bg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680" y="0"/>
            <a:ext cx="9144000" cy="5020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p:cNvSpPr>
            <a:spLocks noGrp="1"/>
          </p:cNvSpPr>
          <p:nvPr>
            <p:ph type="sldNum" sz="quarter" idx="12"/>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pPr/>
              <a:t>‹#›</a:t>
            </a:fld>
            <a:endParaRPr lang="en-US" dirty="0"/>
          </a:p>
        </p:txBody>
      </p:sp>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pPr/>
              <a:t>2018/5/15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53447A-3CB4-4631-B405-5E14F97A7A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pher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8CD9F9-72C8-4589-8A77-E0EAAC1A9441}" type="datetimeFigureOut">
              <a:rPr lang="zh-CN" altLang="en-US" smtClean="0"/>
              <a:pPr/>
              <a:t>2018/5/15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53447A-3CB4-4631-B405-5E14F97A7A6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2018/5/15</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a@chivast.cscse.org" TargetMode="Externa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gif"/><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chuguo@cscse.edu.c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TextBox 56"/>
          <p:cNvSpPr txBox="1"/>
          <p:nvPr/>
        </p:nvSpPr>
        <p:spPr>
          <a:xfrm>
            <a:off x="2135505" y="2235200"/>
            <a:ext cx="6918960" cy="1120500"/>
          </a:xfrm>
          <a:prstGeom prst="rect">
            <a:avLst/>
          </a:prstGeom>
          <a:noFill/>
          <a:effectLst/>
        </p:spPr>
        <p:txBody>
          <a:bodyPr wrap="square">
            <a:spAutoFit/>
          </a:bodyPr>
          <a:lstStyle/>
          <a:p>
            <a:pPr algn="r" fontAlgn="auto">
              <a:lnSpc>
                <a:spcPts val="2500"/>
              </a:lnSpc>
              <a:spcBef>
                <a:spcPts val="0"/>
              </a:spcBef>
              <a:spcAft>
                <a:spcPts val="0"/>
              </a:spcAft>
              <a:defRPr/>
            </a:pPr>
            <a:r>
              <a:rPr lang="zh-CN" altLang="en-US" sz="4800" b="1" dirty="0">
                <a:latin typeface="微软雅黑" panose="020B0503020204020204" pitchFamily="34" charset="-122"/>
                <a:ea typeface="微软雅黑" panose="020B0503020204020204" pitchFamily="34" charset="-122"/>
                <a:sym typeface="+mn-ea"/>
              </a:rPr>
              <a:t>公派留学人员派出手续</a:t>
            </a:r>
          </a:p>
          <a:p>
            <a:pPr algn="r" fontAlgn="auto">
              <a:lnSpc>
                <a:spcPts val="2500"/>
              </a:lnSpc>
              <a:spcBef>
                <a:spcPts val="0"/>
              </a:spcBef>
              <a:spcAft>
                <a:spcPts val="0"/>
              </a:spcAft>
              <a:defRPr/>
            </a:pPr>
            <a:r>
              <a:rPr lang="zh-CN" altLang="en-US" sz="4800" b="1" dirty="0">
                <a:latin typeface="微软雅黑" panose="020B0503020204020204" pitchFamily="34" charset="-122"/>
                <a:ea typeface="微软雅黑" panose="020B0503020204020204" pitchFamily="34" charset="-122"/>
                <a:sym typeface="+mn-ea"/>
              </a:rPr>
              <a:t/>
            </a:r>
            <a:br>
              <a:rPr lang="zh-CN" altLang="en-US" sz="4800" b="1" dirty="0">
                <a:latin typeface="微软雅黑" panose="020B0503020204020204" pitchFamily="34" charset="-122"/>
                <a:ea typeface="微软雅黑" panose="020B0503020204020204" pitchFamily="34" charset="-122"/>
                <a:sym typeface="+mn-ea"/>
              </a:rPr>
            </a:br>
            <a:r>
              <a:rPr lang="zh-CN" altLang="en-US" sz="4800" b="1" dirty="0">
                <a:latin typeface="微软雅黑" panose="020B0503020204020204" pitchFamily="34" charset="-122"/>
                <a:ea typeface="微软雅黑" panose="020B0503020204020204" pitchFamily="34" charset="-122"/>
                <a:sym typeface="+mn-ea"/>
              </a:rPr>
              <a:t>办理流程及相关要求</a:t>
            </a:r>
            <a:endParaRPr lang="zh-CN" altLang="en-US" sz="4800" b="1" dirty="0">
              <a:ln w="6350">
                <a:noFill/>
              </a:ln>
              <a:latin typeface="微软雅黑" panose="020B0503020204020204" pitchFamily="34" charset="-122"/>
              <a:ea typeface="微软雅黑" panose="020B0503020204020204" pitchFamily="34" charset="-122"/>
            </a:endParaRPr>
          </a:p>
        </p:txBody>
      </p:sp>
      <p:pic>
        <p:nvPicPr>
          <p:cNvPr id="18443" name="Picture 10" descr="can2"/>
          <p:cNvPicPr>
            <a:picLocks noChangeAspect="1"/>
          </p:cNvPicPr>
          <p:nvPr/>
        </p:nvPicPr>
        <p:blipFill>
          <a:blip r:embed="rId4"/>
          <a:stretch>
            <a:fillRect/>
          </a:stretch>
        </p:blipFill>
        <p:spPr>
          <a:xfrm>
            <a:off x="7354570" y="139065"/>
            <a:ext cx="1482090" cy="1482090"/>
          </a:xfrm>
          <a:prstGeom prst="rect">
            <a:avLst/>
          </a:prstGeom>
          <a:noFill/>
          <a:ln w="9525">
            <a:noFill/>
          </a:ln>
        </p:spPr>
      </p:pic>
      <p:sp>
        <p:nvSpPr>
          <p:cNvPr id="18439" name="矩形 26"/>
          <p:cNvSpPr/>
          <p:nvPr/>
        </p:nvSpPr>
        <p:spPr>
          <a:xfrm>
            <a:off x="4920615" y="3735388"/>
            <a:ext cx="4375150" cy="814387"/>
          </a:xfrm>
          <a:prstGeom prst="rect">
            <a:avLst/>
          </a:prstGeom>
          <a:noFill/>
          <a:ln w="25400">
            <a:noFill/>
          </a:ln>
          <a:extLst>
            <a:ext uri="{909E8E84-426E-40DD-AFC4-6F175D3DCCD1}">
              <a14:hiddenFill xmlns:a14="http://schemas.microsoft.com/office/drawing/2010/main" xmlns="">
                <a:solidFill>
                  <a:srgbClr val="F9F9F9"/>
                </a:solidFill>
              </a14:hiddenFill>
            </a:ext>
          </a:extLst>
        </p:spPr>
        <p:txBody>
          <a:bodyPr anchor="ctr">
            <a:scene3d>
              <a:camera prst="orthographicFront"/>
              <a:lightRig rig="threePt" dir="t"/>
            </a:scene3d>
          </a:bodyPr>
          <a:lstStyle/>
          <a:p>
            <a:pPr lvl="0" algn="ctr" eaLnBrk="1" hangingPunct="1">
              <a:buFont typeface="Arial" panose="020B0604020202020204" pitchFamily="34" charset="0"/>
              <a:buNone/>
            </a:pPr>
            <a:r>
              <a:rPr lang="zh-CN" altLang="en-US" sz="32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教育部留学服务中心</a:t>
            </a:r>
          </a:p>
        </p:txBody>
      </p:sp>
    </p:spTree>
  </p:cSld>
  <p:clrMapOvr>
    <a:masterClrMapping/>
  </p:clrMapOvr>
  <mc:AlternateContent xmlns:mc="http://schemas.openxmlformats.org/markup-compatibility/2006">
    <mc:Choice xmlns:p14="http://schemas.microsoft.com/office/powerpoint/2010/main" xmlns="" Requires="p14">
      <p:transition spd="slow" p14:dur="12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
        <p:nvSpPr>
          <p:cNvPr id="10" name="右箭头 55"/>
          <p:cNvSpPr/>
          <p:nvPr/>
        </p:nvSpPr>
        <p:spPr>
          <a:xfrm>
            <a:off x="6354226" y="2280538"/>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7030A0"/>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itle 1"/>
          <p:cNvSpPr>
            <a:spLocks noGrp="1"/>
          </p:cNvSpPr>
          <p:nvPr>
            <p:ph type="title"/>
          </p:nvPr>
        </p:nvSpPr>
        <p:spPr>
          <a:xfrm>
            <a:off x="1142976" y="532266"/>
            <a:ext cx="5429288" cy="353524"/>
          </a:xfrm>
        </p:spPr>
        <p:txBody>
          <a:bodyPr>
            <a:noAutofit/>
          </a:bodyPr>
          <a:lstStyle/>
          <a:p>
            <a:pPr algn="ctr"/>
            <a:r>
              <a:rPr lang="zh-CN" altLang="en-US" sz="3200" b="1" dirty="0">
                <a:solidFill>
                  <a:schemeClr val="bg2">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sym typeface="+mn-ea"/>
              </a:rPr>
              <a:t>公派留学派出手续办理流程</a:t>
            </a:r>
          </a:p>
        </p:txBody>
      </p:sp>
      <p:grpSp>
        <p:nvGrpSpPr>
          <p:cNvPr id="13" name="组合 12"/>
          <p:cNvGrpSpPr/>
          <p:nvPr/>
        </p:nvGrpSpPr>
        <p:grpSpPr>
          <a:xfrm>
            <a:off x="5293141" y="2280074"/>
            <a:ext cx="1671177" cy="1609411"/>
            <a:chOff x="6195615" y="2211710"/>
            <a:chExt cx="1671177" cy="1609411"/>
          </a:xfrm>
        </p:grpSpPr>
        <p:sp>
          <p:nvSpPr>
            <p:cNvPr id="14"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1">
                <a:lumMod val="65000"/>
                <a:lumOff val="3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27"/>
            <p:cNvSpPr txBox="1"/>
            <p:nvPr/>
          </p:nvSpPr>
          <p:spPr>
            <a:xfrm>
              <a:off x="6876256" y="2754805"/>
              <a:ext cx="569387"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05</a:t>
              </a:r>
              <a:endParaRPr lang="zh-CN" altLang="en-US" sz="2800" dirty="0">
                <a:solidFill>
                  <a:prstClr val="white"/>
                </a:solidFill>
                <a:latin typeface="Impact" panose="020B0806030902050204" pitchFamily="34" charset="0"/>
              </a:endParaRPr>
            </a:p>
          </p:txBody>
        </p:sp>
      </p:grpSp>
      <p:grpSp>
        <p:nvGrpSpPr>
          <p:cNvPr id="16" name="组合 15"/>
          <p:cNvGrpSpPr/>
          <p:nvPr/>
        </p:nvGrpSpPr>
        <p:grpSpPr>
          <a:xfrm>
            <a:off x="3998976" y="2280074"/>
            <a:ext cx="1773781" cy="1609411"/>
            <a:chOff x="4901450" y="2211710"/>
            <a:chExt cx="1773781" cy="1609411"/>
          </a:xfrm>
        </p:grpSpPr>
        <p:grpSp>
          <p:nvGrpSpPr>
            <p:cNvPr id="17" name="组合 5"/>
            <p:cNvGrpSpPr/>
            <p:nvPr/>
          </p:nvGrpSpPr>
          <p:grpSpPr>
            <a:xfrm>
              <a:off x="4901450" y="2211710"/>
              <a:ext cx="1773781" cy="1609411"/>
              <a:chOff x="1074198" y="2188917"/>
              <a:chExt cx="1773781" cy="1609411"/>
            </a:xfrm>
          </p:grpSpPr>
          <p:sp>
            <p:nvSpPr>
              <p:cNvPr id="19"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5583001" y="2754805"/>
              <a:ext cx="556563"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grpSp>
      <p:grpSp>
        <p:nvGrpSpPr>
          <p:cNvPr id="21" name="组合 7"/>
          <p:cNvGrpSpPr/>
          <p:nvPr/>
        </p:nvGrpSpPr>
        <p:grpSpPr>
          <a:xfrm>
            <a:off x="2785036" y="2280074"/>
            <a:ext cx="1773781" cy="1609411"/>
            <a:chOff x="3687510" y="2211710"/>
            <a:chExt cx="1773781" cy="1609411"/>
          </a:xfrm>
        </p:grpSpPr>
        <p:grpSp>
          <p:nvGrpSpPr>
            <p:cNvPr id="22" name="组合 8"/>
            <p:cNvGrpSpPr/>
            <p:nvPr/>
          </p:nvGrpSpPr>
          <p:grpSpPr>
            <a:xfrm>
              <a:off x="3687510" y="2211710"/>
              <a:ext cx="1773781" cy="1609411"/>
              <a:chOff x="1074198" y="2188917"/>
              <a:chExt cx="1773781" cy="1609411"/>
            </a:xfrm>
          </p:grpSpPr>
          <p:sp>
            <p:nvSpPr>
              <p:cNvPr id="24"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35"/>
            <p:cNvSpPr txBox="1"/>
            <p:nvPr/>
          </p:nvSpPr>
          <p:spPr>
            <a:xfrm>
              <a:off x="4369061" y="2754805"/>
              <a:ext cx="567784"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grpSp>
      <p:grpSp>
        <p:nvGrpSpPr>
          <p:cNvPr id="29" name="组合 12"/>
          <p:cNvGrpSpPr/>
          <p:nvPr/>
        </p:nvGrpSpPr>
        <p:grpSpPr>
          <a:xfrm>
            <a:off x="1571097" y="2280074"/>
            <a:ext cx="1773781" cy="1609411"/>
            <a:chOff x="2473571" y="2211710"/>
            <a:chExt cx="1773781" cy="1609411"/>
          </a:xfrm>
        </p:grpSpPr>
        <p:grpSp>
          <p:nvGrpSpPr>
            <p:cNvPr id="30" name="组合 13"/>
            <p:cNvGrpSpPr/>
            <p:nvPr/>
          </p:nvGrpSpPr>
          <p:grpSpPr>
            <a:xfrm>
              <a:off x="2473571"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155122" y="2754805"/>
              <a:ext cx="556563"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grpSp>
      <p:grpSp>
        <p:nvGrpSpPr>
          <p:cNvPr id="34" name="组合 33"/>
          <p:cNvGrpSpPr/>
          <p:nvPr/>
        </p:nvGrpSpPr>
        <p:grpSpPr>
          <a:xfrm>
            <a:off x="357158" y="2280074"/>
            <a:ext cx="1773781" cy="1609411"/>
            <a:chOff x="1259632" y="2211710"/>
            <a:chExt cx="1773781" cy="1609411"/>
          </a:xfrm>
        </p:grpSpPr>
        <p:grpSp>
          <p:nvGrpSpPr>
            <p:cNvPr id="35" name="组合 17"/>
            <p:cNvGrpSpPr/>
            <p:nvPr/>
          </p:nvGrpSpPr>
          <p:grpSpPr>
            <a:xfrm>
              <a:off x="1259632"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39" name="直接连接符 38"/>
          <p:cNvCxnSpPr/>
          <p:nvPr/>
        </p:nvCxnSpPr>
        <p:spPr>
          <a:xfrm flipV="1">
            <a:off x="717198" y="1559994"/>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40" name="矩形 1"/>
          <p:cNvSpPr>
            <a:spLocks noChangeArrowheads="1"/>
          </p:cNvSpPr>
          <p:nvPr/>
        </p:nvSpPr>
        <p:spPr bwMode="auto">
          <a:xfrm>
            <a:off x="827778" y="1500180"/>
            <a:ext cx="1893692"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办理</a:t>
            </a: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护照</a:t>
            </a:r>
            <a:endParaRPr lang="en-US" altLang="zh-CN" sz="2000" b="1" dirty="0" smtClean="0">
              <a:solidFill>
                <a:schemeClr val="tx1"/>
              </a:solidFill>
              <a:latin typeface="微软雅黑" panose="020B0503020204020204" pitchFamily="34" charset="-122"/>
              <a:ea typeface="微软雅黑" panose="020B0503020204020204" pitchFamily="34" charset="-122"/>
              <a:sym typeface="+mn-ea"/>
            </a:endParaRPr>
          </a:p>
          <a:p>
            <a:pPr algn="ctr">
              <a:defRPr/>
            </a:pPr>
            <a:r>
              <a:rPr lang="zh-CN" altLang="en-US" sz="2000" b="1" dirty="0" smtClean="0">
                <a:latin typeface="微软雅黑" panose="020B0503020204020204" pitchFamily="34" charset="-122"/>
                <a:ea typeface="微软雅黑" panose="020B0503020204020204" pitchFamily="34" charset="-122"/>
                <a:sym typeface="+mn-ea"/>
              </a:rPr>
              <a:t>（因私）</a:t>
            </a:r>
            <a:endParaRPr lang="en-US" altLang="zh-CN" sz="2000" b="1" dirty="0" smtClean="0">
              <a:latin typeface="微软雅黑" panose="020B0503020204020204" pitchFamily="34" charset="-122"/>
              <a:ea typeface="微软雅黑" panose="020B0503020204020204" pitchFamily="34" charset="-122"/>
              <a:sym typeface="+mn-ea"/>
            </a:endParaRPr>
          </a:p>
          <a:p>
            <a:pPr algn="ctr">
              <a:defRPr/>
            </a:pP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a:p>
            <a:pPr algn="just">
              <a:defRPr/>
            </a:pP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a:p>
            <a:pPr algn="just">
              <a:defRPr/>
            </a:pP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41" name="直接连接符 40"/>
          <p:cNvCxnSpPr/>
          <p:nvPr/>
        </p:nvCxnSpPr>
        <p:spPr>
          <a:xfrm flipV="1">
            <a:off x="1904570" y="3829671"/>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42" name="矩形 1"/>
          <p:cNvSpPr>
            <a:spLocks noChangeArrowheads="1"/>
          </p:cNvSpPr>
          <p:nvPr/>
        </p:nvSpPr>
        <p:spPr bwMode="auto">
          <a:xfrm>
            <a:off x="1956916" y="3925998"/>
            <a:ext cx="1799154"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defRPr/>
            </a:pPr>
            <a:r>
              <a:rPr lang="zh-CN" altLang="en-US" sz="2000" b="1" dirty="0" smtClean="0">
                <a:solidFill>
                  <a:srgbClr val="FF0000"/>
                </a:solidFill>
                <a:latin typeface="微软雅黑" panose="020B0503020204020204" pitchFamily="34" charset="-122"/>
                <a:ea typeface="微软雅黑" panose="020B0503020204020204" pitchFamily="34" charset="-122"/>
                <a:sym typeface="+mn-ea"/>
              </a:rPr>
              <a:t>同意</a:t>
            </a:r>
            <a:r>
              <a:rPr lang="zh-CN" altLang="en-US" sz="2000" b="1" dirty="0">
                <a:solidFill>
                  <a:srgbClr val="FF0000"/>
                </a:solidFill>
                <a:latin typeface="微软雅黑" panose="020B0503020204020204" pitchFamily="34" charset="-122"/>
                <a:ea typeface="微软雅黑" panose="020B0503020204020204" pitchFamily="34" charset="-122"/>
                <a:sym typeface="+mn-ea"/>
              </a:rPr>
              <a:t>派出函（请联系基金委咨询办理）</a:t>
            </a:r>
          </a:p>
          <a:p>
            <a:pPr algn="just">
              <a:defRPr/>
            </a:pPr>
            <a:endParaRPr lang="zh-CN" altLang="en-US" sz="2000" b="1" dirty="0">
              <a:solidFill>
                <a:srgbClr val="FF0000"/>
              </a:solidFill>
              <a:latin typeface="微软雅黑" panose="020B0503020204020204" pitchFamily="34" charset="-122"/>
              <a:ea typeface="微软雅黑" panose="020B0503020204020204" pitchFamily="34" charset="-122"/>
              <a:sym typeface="+mn-ea"/>
            </a:endParaRPr>
          </a:p>
          <a:p>
            <a:pPr algn="just">
              <a:defRPr/>
            </a:pP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43" name="直接连接符 42"/>
          <p:cNvCxnSpPr/>
          <p:nvPr/>
        </p:nvCxnSpPr>
        <p:spPr>
          <a:xfrm flipV="1">
            <a:off x="2967477" y="1559994"/>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44" name="矩形 1"/>
          <p:cNvSpPr>
            <a:spLocks noChangeArrowheads="1"/>
          </p:cNvSpPr>
          <p:nvPr/>
        </p:nvSpPr>
        <p:spPr bwMode="auto">
          <a:xfrm>
            <a:off x="3078057" y="1500180"/>
            <a:ext cx="1893692" cy="72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p>
            <a:pPr algn="ctr">
              <a:defRPr/>
            </a:pPr>
            <a:r>
              <a:rPr lang="zh-CN" altLang="en-US" sz="2000" b="1" dirty="0">
                <a:latin typeface="微软雅黑" panose="020B0503020204020204" pitchFamily="34" charset="-122"/>
                <a:ea typeface="微软雅黑" panose="020B0503020204020204" pitchFamily="34" charset="-122"/>
                <a:sym typeface="+mn-ea"/>
              </a:rPr>
              <a:t>办理签证</a:t>
            </a:r>
          </a:p>
          <a:p>
            <a:pPr algn="ctr">
              <a:defRPr/>
            </a:pPr>
            <a:endParaRPr lang="zh-CN" altLang="en-US" sz="2000" b="1" kern="0" noProof="0" dirty="0">
              <a:solidFill>
                <a:srgbClr val="FF0000"/>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Lantinghei SC Demibold" charset="-122"/>
              <a:sym typeface="+mn-ea"/>
            </a:endParaRPr>
          </a:p>
        </p:txBody>
      </p:sp>
      <p:cxnSp>
        <p:nvCxnSpPr>
          <p:cNvPr id="45" name="直接连接符 44"/>
          <p:cNvCxnSpPr/>
          <p:nvPr/>
        </p:nvCxnSpPr>
        <p:spPr>
          <a:xfrm flipV="1">
            <a:off x="4149112" y="3829671"/>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46" name="矩形 1"/>
          <p:cNvSpPr>
            <a:spLocks noChangeArrowheads="1"/>
          </p:cNvSpPr>
          <p:nvPr/>
        </p:nvSpPr>
        <p:spPr bwMode="auto">
          <a:xfrm>
            <a:off x="4259692" y="4092468"/>
            <a:ext cx="1893692" cy="72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预定国际机票</a:t>
            </a:r>
          </a:p>
          <a:p>
            <a:pPr algn="ctr">
              <a:defRPr/>
            </a:pP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47" name="直接连接符 46"/>
          <p:cNvCxnSpPr/>
          <p:nvPr/>
        </p:nvCxnSpPr>
        <p:spPr>
          <a:xfrm flipV="1">
            <a:off x="5293141" y="1559994"/>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48" name="矩形 1"/>
          <p:cNvSpPr>
            <a:spLocks noChangeArrowheads="1"/>
          </p:cNvSpPr>
          <p:nvPr/>
        </p:nvSpPr>
        <p:spPr bwMode="auto">
          <a:xfrm>
            <a:off x="5357818" y="1428742"/>
            <a:ext cx="3070860" cy="935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eaLnBrk="1" hangingPunct="1">
              <a:buFont typeface="Arial" panose="020B0604020202020204" pitchFamily="34" charset="0"/>
              <a:buNone/>
            </a:pPr>
            <a:r>
              <a:rPr lang="zh-CN" altLang="en-US" sz="2000" b="1" dirty="0">
                <a:solidFill>
                  <a:schemeClr val="tx1"/>
                </a:solidFill>
                <a:latin typeface="微软雅黑" panose="020B0503020204020204" pitchFamily="34" charset="-122"/>
                <a:ea typeface="微软雅黑" panose="020B0503020204020204" pitchFamily="34" charset="-122"/>
                <a:sym typeface="+mn-ea"/>
              </a:rPr>
              <a:t>办理领取手续</a:t>
            </a:r>
          </a:p>
          <a:p>
            <a:pPr lvl="0" algn="ctr" eaLnBrk="1" hangingPunct="1">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mn-ea"/>
              </a:rPr>
              <a:t>提交</a:t>
            </a:r>
            <a:r>
              <a:rPr lang="en-US" altLang="zh-CN" sz="1400" b="1" dirty="0">
                <a:solidFill>
                  <a:schemeClr val="tx1"/>
                </a:solidFill>
                <a:latin typeface="微软雅黑" panose="020B0503020204020204" pitchFamily="34" charset="-122"/>
                <a:ea typeface="微软雅黑" panose="020B0503020204020204" pitchFamily="34" charset="-122"/>
                <a:sym typeface="+mn-ea"/>
              </a:rPr>
              <a:t>《</a:t>
            </a:r>
            <a:r>
              <a:rPr lang="zh-CN" altLang="en-US" sz="1400" b="1" dirty="0">
                <a:solidFill>
                  <a:schemeClr val="tx1"/>
                </a:solidFill>
                <a:latin typeface="微软雅黑" panose="020B0503020204020204" pitchFamily="34" charset="-122"/>
                <a:ea typeface="微软雅黑" panose="020B0503020204020204" pitchFamily="34" charset="-122"/>
                <a:sym typeface="+mn-ea"/>
              </a:rPr>
              <a:t>资助出国留学协议的公证书 </a:t>
            </a:r>
            <a:r>
              <a:rPr lang="en-US" altLang="zh-CN" sz="1400" b="1" dirty="0">
                <a:solidFill>
                  <a:schemeClr val="tx1"/>
                </a:solidFill>
                <a:latin typeface="微软雅黑" panose="020B0503020204020204" pitchFamily="34" charset="-122"/>
                <a:ea typeface="微软雅黑" panose="020B0503020204020204" pitchFamily="34" charset="-122"/>
                <a:sym typeface="+mn-ea"/>
              </a:rPr>
              <a:t>》</a:t>
            </a:r>
            <a:r>
              <a:rPr lang="zh-CN" altLang="en-US" sz="1400" b="1" dirty="0">
                <a:solidFill>
                  <a:schemeClr val="tx1"/>
                </a:solidFill>
                <a:latin typeface="微软雅黑" panose="020B0503020204020204" pitchFamily="34" charset="-122"/>
                <a:ea typeface="微软雅黑" panose="020B0503020204020204" pitchFamily="34" charset="-122"/>
                <a:sym typeface="+mn-ea"/>
              </a:rPr>
              <a:t>至留学基金委</a:t>
            </a:r>
            <a:r>
              <a:rPr lang="zh-CN" altLang="en-US" sz="2000" b="1" dirty="0">
                <a:solidFill>
                  <a:schemeClr val="bg1"/>
                </a:solidFill>
                <a:latin typeface="Arial" panose="020B0604020202020204" pitchFamily="34" charset="0"/>
                <a:ea typeface="华文细黑" pitchFamily="2" charset="-122"/>
                <a:sym typeface="+mn-ea"/>
              </a:rPr>
              <a:t> </a:t>
            </a: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sp>
        <p:nvSpPr>
          <p:cNvPr id="49" name="TextBox 27"/>
          <p:cNvSpPr txBox="1"/>
          <p:nvPr/>
        </p:nvSpPr>
        <p:spPr>
          <a:xfrm>
            <a:off x="7297122" y="2850474"/>
            <a:ext cx="565785" cy="52197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06</a:t>
            </a:r>
          </a:p>
        </p:txBody>
      </p:sp>
      <p:cxnSp>
        <p:nvCxnSpPr>
          <p:cNvPr id="50" name="直接连接符 49"/>
          <p:cNvCxnSpPr/>
          <p:nvPr/>
        </p:nvCxnSpPr>
        <p:spPr>
          <a:xfrm flipV="1">
            <a:off x="6474876" y="3889809"/>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51" name="文本框 66"/>
          <p:cNvSpPr txBox="1"/>
          <p:nvPr/>
        </p:nvSpPr>
        <p:spPr>
          <a:xfrm flipH="1">
            <a:off x="6143636" y="4071948"/>
            <a:ext cx="2199005" cy="417830"/>
          </a:xfrm>
          <a:prstGeom prst="rect">
            <a:avLst/>
          </a:prstGeom>
          <a:noFill/>
        </p:spPr>
        <p:txBody>
          <a:bodyPr wrap="square" rtlCol="0" anchor="t">
            <a:spAutoFit/>
          </a:bodyPr>
          <a:lstStyle/>
          <a:p>
            <a:pPr algn="ctr"/>
            <a:r>
              <a:rPr lang="zh-CN" altLang="en-US" sz="2000" b="1" dirty="0">
                <a:solidFill>
                  <a:schemeClr val="tx1"/>
                </a:solidFill>
                <a:latin typeface="微软雅黑" panose="020B0503020204020204" pitchFamily="34" charset="-122"/>
                <a:ea typeface="微软雅黑" panose="020B0503020204020204" pitchFamily="34" charset="-122"/>
                <a:sym typeface="+mn-ea"/>
              </a:rPr>
              <a:t>国外报到</a:t>
            </a:r>
          </a:p>
        </p:txBody>
      </p:sp>
      <p:grpSp>
        <p:nvGrpSpPr>
          <p:cNvPr id="52" name="组合 51"/>
          <p:cNvGrpSpPr/>
          <p:nvPr/>
        </p:nvGrpSpPr>
        <p:grpSpPr>
          <a:xfrm>
            <a:off x="376208" y="2280709"/>
            <a:ext cx="1773781" cy="1609411"/>
            <a:chOff x="1259632" y="2211710"/>
            <a:chExt cx="1773781" cy="1609411"/>
          </a:xfrm>
        </p:grpSpPr>
        <p:grpSp>
          <p:nvGrpSpPr>
            <p:cNvPr id="53" name="组合 70"/>
            <p:cNvGrpSpPr/>
            <p:nvPr/>
          </p:nvGrpSpPr>
          <p:grpSpPr>
            <a:xfrm>
              <a:off x="1259632" y="2211710"/>
              <a:ext cx="1773781" cy="1609411"/>
              <a:chOff x="1074198" y="2188917"/>
              <a:chExt cx="1773781" cy="1609411"/>
            </a:xfrm>
          </p:grpSpPr>
          <p:sp>
            <p:nvSpPr>
              <p:cNvPr id="55"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57" name="直接连接符 56"/>
          <p:cNvCxnSpPr/>
          <p:nvPr/>
        </p:nvCxnSpPr>
        <p:spPr>
          <a:xfrm flipV="1">
            <a:off x="736248" y="1560629"/>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93353" y="2292774"/>
            <a:ext cx="1773781" cy="1609411"/>
            <a:chOff x="1259632" y="2211710"/>
            <a:chExt cx="1773781" cy="1609411"/>
          </a:xfrm>
        </p:grpSpPr>
        <p:grpSp>
          <p:nvGrpSpPr>
            <p:cNvPr id="59" name="组合 76"/>
            <p:cNvGrpSpPr/>
            <p:nvPr/>
          </p:nvGrpSpPr>
          <p:grpSpPr>
            <a:xfrm>
              <a:off x="1259632" y="2211710"/>
              <a:ext cx="1773781" cy="1609411"/>
              <a:chOff x="1074198" y="2188917"/>
              <a:chExt cx="1773781" cy="1609411"/>
            </a:xfrm>
          </p:grpSpPr>
          <p:sp>
            <p:nvSpPr>
              <p:cNvPr id="61"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63" name="直接连接符 62"/>
          <p:cNvCxnSpPr/>
          <p:nvPr/>
        </p:nvCxnSpPr>
        <p:spPr>
          <a:xfrm flipV="1">
            <a:off x="753393" y="1561264"/>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ox(in)">
                                      <p:cBhvr>
                                        <p:cTn id="12" dur="2000"/>
                                        <p:tgtEl>
                                          <p:spTgt spid="63"/>
                                        </p:tgtEl>
                                      </p:cBhvr>
                                    </p:animEffect>
                                  </p:childTnLst>
                                </p:cTn>
                              </p:par>
                              <p:par>
                                <p:cTn id="13" presetID="4" presetClass="entr" presetSubtype="16"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ox(in)">
                                      <p:cBhvr>
                                        <p:cTn id="15" dur="20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ox(in)">
                                      <p:cBhvr>
                                        <p:cTn id="26" dur="2000"/>
                                        <p:tgtEl>
                                          <p:spTgt spid="29"/>
                                        </p:tgtEl>
                                      </p:cBhvr>
                                    </p:animEffect>
                                  </p:childTnLst>
                                </p:cTn>
                              </p:par>
                              <p:par>
                                <p:cTn id="27" presetID="4"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ox(in)">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ox(in)">
                                      <p:cBhvr>
                                        <p:cTn id="40" dur="2000"/>
                                        <p:tgtEl>
                                          <p:spTgt spid="21"/>
                                        </p:tgtEl>
                                      </p:cBhvr>
                                    </p:animEffect>
                                  </p:childTnLst>
                                </p:cTn>
                              </p:par>
                              <p:par>
                                <p:cTn id="41" presetID="4" presetClass="entr" presetSubtype="16"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ox(in)">
                                      <p:cBhvr>
                                        <p:cTn id="43" dur="2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ox(in)">
                                      <p:cBhvr>
                                        <p:cTn id="54" dur="2000"/>
                                        <p:tgtEl>
                                          <p:spTgt spid="16"/>
                                        </p:tgtEl>
                                      </p:cBhvr>
                                    </p:animEffect>
                                  </p:childTnLst>
                                </p:cTn>
                              </p:par>
                              <p:par>
                                <p:cTn id="55" presetID="4" presetClass="entr" presetSubtype="16"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ox(in)">
                                      <p:cBhvr>
                                        <p:cTn id="57" dur="20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ox(in)">
                                      <p:cBhvr>
                                        <p:cTn id="68" dur="2000"/>
                                        <p:tgtEl>
                                          <p:spTgt spid="13"/>
                                        </p:tgtEl>
                                      </p:cBhvr>
                                    </p:animEffect>
                                  </p:childTnLst>
                                </p:cTn>
                              </p:par>
                              <p:par>
                                <p:cTn id="69" presetID="4" presetClass="entr" presetSubtype="16"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ox(in)">
                                      <p:cBhvr>
                                        <p:cTn id="71" dur="20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additive="base">
                                        <p:cTn id="76" dur="500" fill="hold"/>
                                        <p:tgtEl>
                                          <p:spTgt spid="48"/>
                                        </p:tgtEl>
                                        <p:attrNameLst>
                                          <p:attrName>ppt_x</p:attrName>
                                        </p:attrNameLst>
                                      </p:cBhvr>
                                      <p:tavLst>
                                        <p:tav tm="0">
                                          <p:val>
                                            <p:strVal val="#ppt_x"/>
                                          </p:val>
                                        </p:tav>
                                        <p:tav tm="100000">
                                          <p:val>
                                            <p:strVal val="#ppt_x"/>
                                          </p:val>
                                        </p:tav>
                                      </p:tavLst>
                                    </p:anim>
                                    <p:anim calcmode="lin" valueType="num">
                                      <p:cBhvr additive="base">
                                        <p:cTn id="7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box(in)">
                                      <p:cBhvr>
                                        <p:cTn id="82" dur="2000"/>
                                        <p:tgtEl>
                                          <p:spTgt spid="50"/>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box(in)">
                                      <p:cBhvr>
                                        <p:cTn id="85" dur="20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additive="base">
                                        <p:cTn id="90" dur="500" fill="hold"/>
                                        <p:tgtEl>
                                          <p:spTgt spid="51"/>
                                        </p:tgtEl>
                                        <p:attrNameLst>
                                          <p:attrName>ppt_x</p:attrName>
                                        </p:attrNameLst>
                                      </p:cBhvr>
                                      <p:tavLst>
                                        <p:tav tm="0">
                                          <p:val>
                                            <p:strVal val="#ppt_x"/>
                                          </p:val>
                                        </p:tav>
                                        <p:tav tm="100000">
                                          <p:val>
                                            <p:strVal val="#ppt_x"/>
                                          </p:val>
                                        </p:tav>
                                      </p:tavLst>
                                    </p:anim>
                                    <p:anim calcmode="lin" valueType="num">
                                      <p:cBhvr additive="base">
                                        <p:cTn id="9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p:bldP spid="40" grpId="0"/>
      <p:bldP spid="42" grpId="0"/>
      <p:bldP spid="44" grpId="0"/>
      <p:bldP spid="46" grpId="0"/>
      <p:bldP spid="48"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p:nvPr/>
        </p:nvSpPr>
        <p:spPr>
          <a:xfrm>
            <a:off x="4023202" y="1571618"/>
            <a:ext cx="4192135"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2000" b="1" dirty="0">
                <a:solidFill>
                  <a:schemeClr val="tx1"/>
                </a:solidFill>
                <a:latin typeface="微软雅黑" panose="020B0503020204020204" pitchFamily="34" charset="-122"/>
                <a:ea typeface="微软雅黑" panose="020B0503020204020204" pitchFamily="34" charset="-122"/>
                <a:sym typeface="+mn-ea"/>
              </a:rPr>
              <a:t>签证申请材料提交至我处，取得签证后我处将通过电子邮件通知申请人，请根据邮件要求订购国际机票。</a:t>
            </a:r>
            <a:endParaRPr lang="zh-CN" altLang="en-US" sz="20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Text Placeholder 3"/>
          <p:cNvSpPr txBox="1"/>
          <p:nvPr/>
        </p:nvSpPr>
        <p:spPr>
          <a:xfrm>
            <a:off x="4023203" y="3071816"/>
            <a:ext cx="4041732"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2000" b="1" dirty="0">
                <a:solidFill>
                  <a:schemeClr val="tx1"/>
                </a:solidFill>
                <a:latin typeface="微软雅黑" panose="020B0503020204020204" pitchFamily="34" charset="-122"/>
                <a:ea typeface="微软雅黑" panose="020B0503020204020204" pitchFamily="34" charset="-122"/>
                <a:sym typeface="+mn-ea"/>
              </a:rPr>
              <a:t>签证自行办理好后，请根据网页要求，登录系统，上传相关材料，办理订票手续。</a:t>
            </a:r>
            <a:endParaRPr lang="zh-CN" altLang="en-US" sz="20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3" name="Freeform 45"/>
          <p:cNvSpPr>
            <a:spLocks noEditPoints="1"/>
          </p:cNvSpPr>
          <p:nvPr/>
        </p:nvSpPr>
        <p:spPr bwMode="auto">
          <a:xfrm>
            <a:off x="3629197" y="188166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4" name="Freeform 45"/>
          <p:cNvSpPr>
            <a:spLocks noEditPoints="1"/>
          </p:cNvSpPr>
          <p:nvPr/>
        </p:nvSpPr>
        <p:spPr bwMode="auto">
          <a:xfrm>
            <a:off x="3629197" y="335974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grpSp>
        <p:nvGrpSpPr>
          <p:cNvPr id="15" name="Group 64"/>
          <p:cNvGrpSpPr/>
          <p:nvPr/>
        </p:nvGrpSpPr>
        <p:grpSpPr>
          <a:xfrm>
            <a:off x="1500166" y="1633855"/>
            <a:ext cx="2039620" cy="782320"/>
            <a:chOff x="2310038" y="2193576"/>
            <a:chExt cx="1469290" cy="587716"/>
          </a:xfrm>
          <a:solidFill>
            <a:schemeClr val="accent2"/>
          </a:solidFill>
        </p:grpSpPr>
        <p:sp>
          <p:nvSpPr>
            <p:cNvPr id="16"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lvl="0" algn="ctr" defTabSz="1200150">
                <a:lnSpc>
                  <a:spcPct val="90000"/>
                </a:lnSpc>
                <a:spcBef>
                  <a:spcPct val="0"/>
                </a:spcBef>
                <a:spcAft>
                  <a:spcPct val="35000"/>
                </a:spcAft>
              </a:pPr>
              <a:endParaRPr lang="en-US" sz="2700" kern="1200"/>
            </a:p>
          </p:txBody>
        </p:sp>
        <p:sp>
          <p:nvSpPr>
            <p:cNvPr id="17" name="Text Placeholder 3"/>
            <p:cNvSpPr txBox="1"/>
            <p:nvPr/>
          </p:nvSpPr>
          <p:spPr>
            <a:xfrm>
              <a:off x="2535097" y="2254399"/>
              <a:ext cx="1011395" cy="474180"/>
            </a:xfrm>
            <a:prstGeom prst="rect">
              <a:avLst/>
            </a:prstGeom>
            <a:grp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签证由我处代办</a:t>
              </a:r>
              <a:endPar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18" name="Group 65"/>
          <p:cNvGrpSpPr/>
          <p:nvPr/>
        </p:nvGrpSpPr>
        <p:grpSpPr>
          <a:xfrm>
            <a:off x="1530011" y="3150870"/>
            <a:ext cx="2010410" cy="736600"/>
            <a:chOff x="2310038" y="3000800"/>
            <a:chExt cx="1469290" cy="587716"/>
          </a:xfrm>
          <a:solidFill>
            <a:schemeClr val="accent3"/>
          </a:solidFill>
        </p:grpSpPr>
        <p:sp>
          <p:nvSpPr>
            <p:cNvPr id="19"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lvl="0" algn="ctr" defTabSz="1200150">
                <a:lnSpc>
                  <a:spcPct val="90000"/>
                </a:lnSpc>
                <a:spcBef>
                  <a:spcPct val="0"/>
                </a:spcBef>
                <a:spcAft>
                  <a:spcPct val="35000"/>
                </a:spcAft>
              </a:pPr>
              <a:endParaRPr lang="en-US" sz="2700" kern="1200"/>
            </a:p>
          </p:txBody>
        </p:sp>
        <p:sp>
          <p:nvSpPr>
            <p:cNvPr id="20" name="Text Placeholder 3"/>
            <p:cNvSpPr txBox="1"/>
            <p:nvPr/>
          </p:nvSpPr>
          <p:spPr>
            <a:xfrm>
              <a:off x="2516579" y="3068186"/>
              <a:ext cx="914400" cy="452947"/>
            </a:xfrm>
            <a:prstGeom prst="rect">
              <a:avLst/>
            </a:prstGeom>
            <a:grp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800" b="1" dirty="0">
                  <a:solidFill>
                    <a:schemeClr val="tx1"/>
                  </a:solidFill>
                  <a:latin typeface="微软雅黑" panose="020B0503020204020204" pitchFamily="34" charset="-122"/>
                  <a:ea typeface="微软雅黑" panose="020B0503020204020204" pitchFamily="34" charset="-122"/>
                  <a:sym typeface="+mn-ea"/>
                </a:rPr>
                <a:t>自行办理签证</a:t>
              </a:r>
              <a:endParaRPr kumimoji="0" lang="zh-CN" altLang="en-US" sz="18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grpSp>
      <p:pic>
        <p:nvPicPr>
          <p:cNvPr id="21"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
        <p:nvSpPr>
          <p:cNvPr id="22" name="Freeform 34"/>
          <p:cNvSpPr/>
          <p:nvPr/>
        </p:nvSpPr>
        <p:spPr>
          <a:xfrm>
            <a:off x="197485" y="2416175"/>
            <a:ext cx="2112645" cy="708025"/>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gradFill>
            <a:gsLst>
              <a:gs pos="19000">
                <a:srgbClr val="EE7D00"/>
              </a:gs>
              <a:gs pos="100000">
                <a:srgbClr val="FFFFFF">
                  <a:alpha val="0"/>
                </a:srgbClr>
              </a:gs>
            </a:gsLst>
            <a:path path="shape">
              <a:fillToRect l="50000" t="50000" r="50000" b="50000"/>
            </a:path>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lvl="0" algn="ctr" defTabSz="1466850">
              <a:lnSpc>
                <a:spcPct val="90000"/>
              </a:lnSpc>
              <a:spcBef>
                <a:spcPct val="0"/>
              </a:spcBef>
              <a:spcAft>
                <a:spcPct val="35000"/>
              </a:spcAft>
            </a:pPr>
            <a:r>
              <a:rPr lang="zh-CN" altLang="en-US" sz="3300" b="1" dirty="0">
                <a:solidFill>
                  <a:schemeClr val="tx1"/>
                </a:solidFill>
                <a:latin typeface="微软雅黑" panose="020B0503020204020204" pitchFamily="34" charset="-122"/>
                <a:ea typeface="微软雅黑" panose="020B0503020204020204" pitchFamily="34" charset="-122"/>
              </a:rPr>
              <a:t>签证</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2" accel="50000" decel="5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2" presetClass="entr" presetSubtype="2" accel="50000" decel="5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bldLvl="0" animBg="1"/>
      <p:bldP spid="14" grpId="0" bldLvl="0" animBg="1"/>
      <p:bldP spid="2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p:nvSpPr>
        <p:spPr>
          <a:xfrm>
            <a:off x="594965" y="1671490"/>
            <a:ext cx="2376264" cy="2025056"/>
          </a:xfrm>
          <a:prstGeom prst="triangle">
            <a:avLst/>
          </a:prstGeom>
          <a:solidFill>
            <a:schemeClr val="tx1">
              <a:lumMod val="65000"/>
              <a:lumOff val="35000"/>
              <a:alpha val="1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984641" y="1856894"/>
            <a:ext cx="1779654" cy="1938992"/>
          </a:xfrm>
          <a:prstGeom prst="rect">
            <a:avLst/>
          </a:prstGeom>
          <a:noFill/>
        </p:spPr>
        <p:txBody>
          <a:bodyPr wrap="none" rtlCol="0">
            <a:spAutoFit/>
          </a:bodyPr>
          <a:lstStyle/>
          <a:p>
            <a:r>
              <a:rPr lang="en-US" altLang="zh-CN" sz="12000" dirty="0" smtClean="0">
                <a:solidFill>
                  <a:schemeClr val="accent5"/>
                </a:solidFill>
                <a:latin typeface="Impact" panose="020B0806030902050204" pitchFamily="34" charset="0"/>
              </a:rPr>
              <a:t>04</a:t>
            </a:r>
            <a:endParaRPr lang="zh-CN" altLang="en-US" sz="12000" dirty="0">
              <a:solidFill>
                <a:schemeClr val="accent5"/>
              </a:solidFill>
              <a:latin typeface="Impact" panose="020B0806030902050204" pitchFamily="34" charset="0"/>
            </a:endParaRPr>
          </a:p>
        </p:txBody>
      </p:sp>
      <p:sp>
        <p:nvSpPr>
          <p:cNvPr id="9" name="TextBox 8"/>
          <p:cNvSpPr txBox="1"/>
          <p:nvPr/>
        </p:nvSpPr>
        <p:spPr>
          <a:xfrm>
            <a:off x="2764790" y="2265045"/>
            <a:ext cx="6301740" cy="6134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sym typeface="+mn-ea"/>
              </a:rPr>
              <a:t>教育部留学服务中心网络系统平台</a:t>
            </a:r>
          </a:p>
        </p:txBody>
      </p:sp>
      <p:cxnSp>
        <p:nvCxnSpPr>
          <p:cNvPr id="11" name="直接连接符 10"/>
          <p:cNvCxnSpPr/>
          <p:nvPr/>
        </p:nvCxnSpPr>
        <p:spPr>
          <a:xfrm>
            <a:off x="3215640" y="3270885"/>
            <a:ext cx="5615940" cy="63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18035669">
            <a:off x="1234880" y="1282354"/>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1283757">
            <a:off x="820843" y="1497553"/>
            <a:ext cx="191945" cy="1654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5968008">
            <a:off x="515105"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8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8" grpId="0"/>
      <p:bldP spid="9" grpId="0"/>
      <p:bldP spid="25" grpId="0" bldLvl="0" animBg="1"/>
      <p:bldP spid="25" grpId="1" bldLvl="0" animBg="1"/>
      <p:bldP spid="26" grpId="0" bldLvl="0" animBg="1"/>
      <p:bldP spid="26" grpId="1" bldLvl="0" animBg="1"/>
      <p:bldP spid="27" grpId="0" bldLvl="0" animBg="1"/>
      <p:bldP spid="27"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pic>
        <p:nvPicPr>
          <p:cNvPr id="30723" name="Picture 3" descr="TT截图未命名1"/>
          <p:cNvPicPr>
            <a:picLocks noGrp="1" noChangeAspect="1"/>
          </p:cNvPicPr>
          <p:nvPr>
            <p:ph idx="1"/>
          </p:nvPr>
        </p:nvPicPr>
        <p:blipFill>
          <a:blip r:embed="rId3"/>
          <a:srcRect/>
          <a:stretch>
            <a:fillRect/>
          </a:stretch>
        </p:blipFill>
        <p:spPr>
          <a:xfrm>
            <a:off x="474345" y="469265"/>
            <a:ext cx="7075805" cy="4539615"/>
          </a:xfrm>
        </p:spPr>
      </p:pic>
      <p:sp>
        <p:nvSpPr>
          <p:cNvPr id="3" name="文本框 2"/>
          <p:cNvSpPr txBox="1"/>
          <p:nvPr/>
        </p:nvSpPr>
        <p:spPr>
          <a:xfrm>
            <a:off x="895350" y="41275"/>
            <a:ext cx="5577205" cy="483235"/>
          </a:xfrm>
          <a:prstGeom prst="rect">
            <a:avLst/>
          </a:prstGeom>
          <a:noFill/>
        </p:spPr>
        <p:txBody>
          <a:bodyPr wrap="none" rtlCol="0" anchor="t">
            <a:spAutoFit/>
          </a:bodyPr>
          <a:lstStyle/>
          <a:p>
            <a:pPr eaLnBrk="1" hangingPunct="1"/>
            <a:r>
              <a:rPr lang="zh-CN" altLang="en-US" sz="2400" b="1" dirty="0">
                <a:solidFill>
                  <a:srgbClr val="FF0000"/>
                </a:solidFill>
                <a:latin typeface="微软雅黑" panose="020B0503020204020204" pitchFamily="34" charset="-122"/>
                <a:ea typeface="微软雅黑" panose="020B0503020204020204" pitchFamily="34" charset="-122"/>
                <a:sym typeface="+mn-ea"/>
              </a:rPr>
              <a:t>中国留学网 </a:t>
            </a:r>
            <a:r>
              <a:rPr lang="en-US" altLang="zh-CN" sz="2400" b="1" dirty="0">
                <a:solidFill>
                  <a:srgbClr val="FF0000"/>
                </a:solidFill>
                <a:latin typeface="微软雅黑" panose="020B0503020204020204" pitchFamily="34" charset="-122"/>
                <a:ea typeface="微软雅黑" panose="020B0503020204020204" pitchFamily="34" charset="-122"/>
                <a:sym typeface="+mn-ea"/>
              </a:rPr>
              <a:t>http://www.cscse.edu.cn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3" name="文本框 2"/>
          <p:cNvSpPr txBox="1"/>
          <p:nvPr/>
        </p:nvSpPr>
        <p:spPr>
          <a:xfrm>
            <a:off x="2678430" y="132715"/>
            <a:ext cx="3059430" cy="483235"/>
          </a:xfrm>
          <a:prstGeom prst="rect">
            <a:avLst/>
          </a:prstGeom>
          <a:noFill/>
        </p:spPr>
        <p:txBody>
          <a:bodyPr wrap="none" rtlCol="0" anchor="t">
            <a:spAutoFit/>
          </a:bodyPr>
          <a:lstStyle/>
          <a:p>
            <a:pPr algn="ctr" eaLnBrk="1" hangingPunct="1"/>
            <a:r>
              <a:rPr lang="zh-CN" altLang="en-US" sz="2400" b="1" dirty="0">
                <a:solidFill>
                  <a:srgbClr val="FF0000"/>
                </a:solidFill>
                <a:latin typeface="微软雅黑" panose="020B0503020204020204" pitchFamily="34" charset="-122"/>
                <a:ea typeface="微软雅黑" panose="020B0503020204020204" pitchFamily="34" charset="-122"/>
                <a:sym typeface="+mn-ea"/>
              </a:rPr>
              <a:t>中国留学网-公派留学</a:t>
            </a:r>
          </a:p>
        </p:txBody>
      </p:sp>
      <p:pic>
        <p:nvPicPr>
          <p:cNvPr id="31747" name="Picture 4" descr="图像 3"/>
          <p:cNvPicPr>
            <a:picLocks noGrp="1" noChangeAspect="1"/>
          </p:cNvPicPr>
          <p:nvPr>
            <p:ph idx="1"/>
          </p:nvPr>
        </p:nvPicPr>
        <p:blipFill>
          <a:blip r:embed="rId3"/>
          <a:stretch>
            <a:fillRect/>
          </a:stretch>
        </p:blipFill>
        <p:spPr>
          <a:xfrm>
            <a:off x="992505" y="690245"/>
            <a:ext cx="6642735" cy="4362450"/>
          </a:xfrm>
          <a:prstGeom prst="rect">
            <a:avLst/>
          </a:prstGeom>
          <a:noFill/>
          <a:ln w="9525">
            <a:noFill/>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3" name="文本框 2"/>
          <p:cNvSpPr txBox="1"/>
          <p:nvPr/>
        </p:nvSpPr>
        <p:spPr>
          <a:xfrm>
            <a:off x="2592705" y="132715"/>
            <a:ext cx="3230880" cy="483235"/>
          </a:xfrm>
          <a:prstGeom prst="rect">
            <a:avLst/>
          </a:prstGeom>
          <a:noFill/>
        </p:spPr>
        <p:txBody>
          <a:bodyPr wrap="none" rtlCol="0" anchor="t">
            <a:spAutoFit/>
          </a:bodyPr>
          <a:lstStyle/>
          <a:p>
            <a:pPr algn="ctr" eaLnBrk="1" hangingPunct="1"/>
            <a:r>
              <a:rPr lang="zh-CN" altLang="en-US" sz="2400" b="1" dirty="0">
                <a:solidFill>
                  <a:srgbClr val="FF0000"/>
                </a:solidFill>
                <a:latin typeface="微软雅黑" panose="020B0503020204020204" pitchFamily="34" charset="-122"/>
                <a:ea typeface="微软雅黑" panose="020B0503020204020204" pitchFamily="34" charset="-122"/>
                <a:sym typeface="+mn-ea"/>
              </a:rPr>
              <a:t>公派留学派出服务系统</a:t>
            </a:r>
          </a:p>
        </p:txBody>
      </p:sp>
      <p:pic>
        <p:nvPicPr>
          <p:cNvPr id="32771" name="Picture 2"/>
          <p:cNvPicPr>
            <a:picLocks noGrp="1" noChangeAspect="1"/>
          </p:cNvPicPr>
          <p:nvPr>
            <p:ph idx="1"/>
          </p:nvPr>
        </p:nvPicPr>
        <p:blipFill>
          <a:blip r:embed="rId3"/>
          <a:stretch>
            <a:fillRect/>
          </a:stretch>
        </p:blipFill>
        <p:spPr>
          <a:xfrm>
            <a:off x="602615" y="697865"/>
            <a:ext cx="7211060" cy="4274185"/>
          </a:xfrm>
          <a:prstGeom prst="rect">
            <a:avLst/>
          </a:prstGeom>
          <a:noFill/>
          <a:ln w="9525">
            <a:noFill/>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4" name="文本框 3"/>
          <p:cNvSpPr txBox="1"/>
          <p:nvPr/>
        </p:nvSpPr>
        <p:spPr>
          <a:xfrm>
            <a:off x="192405" y="41910"/>
            <a:ext cx="2494915" cy="1965960"/>
          </a:xfrm>
          <a:prstGeom prst="rect">
            <a:avLst/>
          </a:prstGeom>
          <a:noFill/>
        </p:spPr>
        <p:txBody>
          <a:bodyPr wrap="square" rtlCol="0" anchor="t">
            <a:spAutoFit/>
          </a:bodyPr>
          <a:lstStyle/>
          <a:p>
            <a:pPr eaLnBrk="1" hangingPunct="1">
              <a:lnSpc>
                <a:spcPct val="150000"/>
              </a:lnSpc>
            </a:pPr>
            <a:r>
              <a:rPr lang="zh-CN" altLang="en-US" sz="3600" b="1" dirty="0">
                <a:solidFill>
                  <a:schemeClr val="tx1"/>
                </a:solidFill>
                <a:latin typeface="微软雅黑" panose="020B0503020204020204" pitchFamily="34" charset="-122"/>
                <a:ea typeface="微软雅黑" panose="020B0503020204020204" pitchFamily="34" charset="-122"/>
                <a:sym typeface="+mn-ea"/>
              </a:rPr>
              <a:t>使用说明</a:t>
            </a:r>
          </a:p>
          <a:p>
            <a:pPr eaLnBrk="1" hangingPunct="1">
              <a:lnSpc>
                <a:spcPct val="150000"/>
              </a:lnSpc>
              <a:buFont typeface="Wingdings" panose="05000000000000000000" pitchFamily="2" charset="2"/>
              <a:buNone/>
            </a:pPr>
            <a:r>
              <a:rPr lang="zh-CN" altLang="en-US" b="1" dirty="0">
                <a:solidFill>
                  <a:srgbClr val="DDD9C3"/>
                </a:solidFill>
                <a:latin typeface="Lantinghei SC Demibold"/>
                <a:ea typeface="Lantinghei SC Demibold"/>
                <a:sym typeface="+mn-ea"/>
              </a:rPr>
              <a:t>   </a:t>
            </a:r>
            <a:endParaRPr lang="zh-CN" altLang="en-US" b="1" dirty="0">
              <a:solidFill>
                <a:srgbClr val="DDD9C3"/>
              </a:solidFill>
              <a:latin typeface="Lantinghei SC Demibold"/>
              <a:ea typeface="Lantinghei SC Demibold"/>
            </a:endParaRPr>
          </a:p>
          <a:p>
            <a:pPr eaLnBrk="1" hangingPunct="1">
              <a:lnSpc>
                <a:spcPct val="150000"/>
              </a:lnSpc>
              <a:buFont typeface="Wingdings" panose="05000000000000000000" pitchFamily="2" charset="2"/>
              <a:buNone/>
            </a:pPr>
            <a:r>
              <a:rPr lang="zh-CN" altLang="en-US" b="1" dirty="0">
                <a:solidFill>
                  <a:srgbClr val="FF0000"/>
                </a:solidFill>
                <a:latin typeface="Lantinghei SC Demibold"/>
                <a:ea typeface="Lantinghei SC Demibold"/>
                <a:sym typeface="+mn-ea"/>
              </a:rPr>
              <a:t>  </a:t>
            </a:r>
            <a:r>
              <a:rPr lang="en-US" altLang="zh-CN" sz="2800" b="1" dirty="0">
                <a:solidFill>
                  <a:srgbClr val="FF0000"/>
                </a:solidFill>
                <a:latin typeface="微软雅黑" panose="020B0503020204020204" pitchFamily="34" charset="-122"/>
                <a:ea typeface="微软雅黑" panose="020B0503020204020204" pitchFamily="34" charset="-122"/>
                <a:sym typeface="+mn-ea"/>
              </a:rPr>
              <a:t>1.</a:t>
            </a:r>
            <a:r>
              <a:rPr lang="zh-CN" altLang="en-US" sz="2800" b="1" dirty="0">
                <a:solidFill>
                  <a:srgbClr val="FF0000"/>
                </a:solidFill>
                <a:latin typeface="微软雅黑" panose="020B0503020204020204" pitchFamily="34" charset="-122"/>
                <a:ea typeface="微软雅黑" panose="020B0503020204020204" pitchFamily="34" charset="-122"/>
                <a:sym typeface="+mn-ea"/>
              </a:rPr>
              <a:t>用户登录</a:t>
            </a:r>
            <a:endParaRPr lang="zh-CN" altLang="en-US" sz="2800">
              <a:latin typeface="微软雅黑" panose="020B0503020204020204" pitchFamily="34" charset="-122"/>
              <a:ea typeface="微软雅黑" panose="020B0503020204020204" pitchFamily="34" charset="-122"/>
            </a:endParaRPr>
          </a:p>
        </p:txBody>
      </p:sp>
      <p:sp>
        <p:nvSpPr>
          <p:cNvPr id="5" name="文本框 4"/>
          <p:cNvSpPr txBox="1"/>
          <p:nvPr/>
        </p:nvSpPr>
        <p:spPr>
          <a:xfrm>
            <a:off x="376555" y="2205990"/>
            <a:ext cx="8310880" cy="2377440"/>
          </a:xfrm>
          <a:prstGeom prst="rect">
            <a:avLst/>
          </a:prstGeom>
          <a:noFill/>
        </p:spPr>
        <p:txBody>
          <a:bodyPr wrap="square" rtlCol="0" anchor="t">
            <a:spAutoFit/>
          </a:bodyPr>
          <a:lstStyle/>
          <a:p>
            <a:pPr eaLnBrk="1" hangingPunct="1">
              <a:lnSpc>
                <a:spcPct val="150000"/>
              </a:lnSpc>
            </a:pPr>
            <a:r>
              <a:rPr lang="zh-CN" altLang="en-US" sz="2000" b="1" dirty="0">
                <a:solidFill>
                  <a:schemeClr val="tx1"/>
                </a:solidFill>
                <a:latin typeface="微软雅黑" panose="020B0503020204020204" pitchFamily="34" charset="-122"/>
                <a:ea typeface="微软雅黑" panose="020B0503020204020204" pitchFamily="34" charset="-122"/>
                <a:sym typeface="+mn-ea"/>
              </a:rPr>
              <a:t>输入 </a:t>
            </a:r>
            <a:r>
              <a:rPr lang="en-US" altLang="zh-CN" sz="2000" b="1" dirty="0">
                <a:solidFill>
                  <a:schemeClr val="tx1"/>
                </a:solidFill>
                <a:latin typeface="微软雅黑" panose="020B0503020204020204" pitchFamily="34" charset="-122"/>
                <a:ea typeface="微软雅黑" panose="020B0503020204020204" pitchFamily="34" charset="-122"/>
                <a:sym typeface="+mn-ea"/>
              </a:rPr>
              <a:t>http://paichu.cscse.edu.cn/OSVisa/</a:t>
            </a:r>
            <a:r>
              <a:rPr lang="zh-CN" altLang="en-US" sz="2000" b="1" dirty="0">
                <a:solidFill>
                  <a:schemeClr val="tx1"/>
                </a:solidFill>
                <a:latin typeface="微软雅黑" panose="020B0503020204020204" pitchFamily="34" charset="-122"/>
                <a:ea typeface="微软雅黑" panose="020B0503020204020204" pitchFamily="34" charset="-122"/>
                <a:sym typeface="+mn-ea"/>
              </a:rPr>
              <a:t>，进入“公派留学网上派出服务系统”首页。</a:t>
            </a:r>
          </a:p>
          <a:p>
            <a:pPr eaLnBrk="1" hangingPunct="1">
              <a:lnSpc>
                <a:spcPct val="150000"/>
              </a:lnSpc>
              <a:buFont typeface="Wingdings" panose="05000000000000000000" pitchFamily="2" charset="2"/>
              <a:buNone/>
            </a:pPr>
            <a:r>
              <a:rPr lang="zh-CN" altLang="en-US" sz="2000" b="1" dirty="0">
                <a:solidFill>
                  <a:schemeClr val="tx1"/>
                </a:solidFill>
                <a:latin typeface="微软雅黑" panose="020B0503020204020204" pitchFamily="34" charset="-122"/>
                <a:ea typeface="微软雅黑" panose="020B0503020204020204" pitchFamily="34" charset="-122"/>
                <a:sym typeface="+mn-ea"/>
              </a:rPr>
              <a:t>   </a:t>
            </a:r>
          </a:p>
          <a:p>
            <a:pPr eaLnBrk="1" hangingPunct="1">
              <a:lnSpc>
                <a:spcPct val="150000"/>
              </a:lnSpc>
            </a:pP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国家</a:t>
            </a:r>
            <a:r>
              <a:rPr lang="zh-CN" altLang="en-US" sz="2000" b="1" dirty="0">
                <a:solidFill>
                  <a:schemeClr val="tx1"/>
                </a:solidFill>
                <a:latin typeface="微软雅黑" panose="020B0503020204020204" pitchFamily="34" charset="-122"/>
                <a:ea typeface="微软雅黑" panose="020B0503020204020204" pitchFamily="34" charset="-122"/>
                <a:sym typeface="+mn-ea"/>
              </a:rPr>
              <a:t>公派人员请使用</a:t>
            </a:r>
            <a:r>
              <a:rPr lang="en-US" altLang="zh-CN" sz="2000" b="1" dirty="0">
                <a:solidFill>
                  <a:schemeClr val="tx1"/>
                </a:solidFill>
                <a:latin typeface="微软雅黑" panose="020B0503020204020204" pitchFamily="34" charset="-122"/>
                <a:ea typeface="微软雅黑" panose="020B0503020204020204" pitchFamily="34" charset="-122"/>
                <a:sym typeface="+mn-ea"/>
              </a:rPr>
              <a:t>CSC</a:t>
            </a:r>
            <a:r>
              <a:rPr lang="zh-CN" altLang="en-US" sz="2000" b="1" dirty="0">
                <a:solidFill>
                  <a:schemeClr val="tx1"/>
                </a:solidFill>
                <a:latin typeface="微软雅黑" panose="020B0503020204020204" pitchFamily="34" charset="-122"/>
                <a:ea typeface="微软雅黑" panose="020B0503020204020204" pitchFamily="34" charset="-122"/>
                <a:sym typeface="+mn-ea"/>
              </a:rPr>
              <a:t>学号作为用户名登录系统，密码与申报时信息平台的密码相同。</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2" name="文本框 1"/>
          <p:cNvSpPr txBox="1"/>
          <p:nvPr/>
        </p:nvSpPr>
        <p:spPr>
          <a:xfrm>
            <a:off x="250190" y="1268095"/>
            <a:ext cx="7809230" cy="2660015"/>
          </a:xfrm>
          <a:prstGeom prst="rect">
            <a:avLst/>
          </a:prstGeom>
          <a:noFill/>
        </p:spPr>
        <p:txBody>
          <a:bodyPr wrap="square" rtlCol="0" anchor="t">
            <a:spAutoFit/>
          </a:bodyPr>
          <a:lstStyle/>
          <a:p>
            <a:pPr eaLnBrk="1" hangingPunct="1">
              <a:buFont typeface="Wingdings" panose="05000000000000000000" pitchFamily="2" charset="2"/>
              <a:buNone/>
            </a:pPr>
            <a:r>
              <a:rPr lang="en-US" altLang="zh-CN" sz="3600" b="1" dirty="0">
                <a:solidFill>
                  <a:srgbClr val="FF0000"/>
                </a:solidFill>
                <a:latin typeface="微软雅黑" panose="020B0503020204020204" pitchFamily="34" charset="-122"/>
                <a:ea typeface="微软雅黑" panose="020B0503020204020204" pitchFamily="34" charset="-122"/>
                <a:sym typeface="+mn-ea"/>
              </a:rPr>
              <a:t>2. </a:t>
            </a:r>
            <a:r>
              <a:rPr lang="zh-CN" altLang="en-US" sz="3600" b="1" dirty="0">
                <a:solidFill>
                  <a:srgbClr val="FF0000"/>
                </a:solidFill>
                <a:latin typeface="微软雅黑" panose="020B0503020204020204" pitchFamily="34" charset="-122"/>
                <a:ea typeface="微软雅黑" panose="020B0503020204020204" pitchFamily="34" charset="-122"/>
                <a:sym typeface="+mn-ea"/>
              </a:rPr>
              <a:t>填写表格</a:t>
            </a:r>
            <a:endParaRPr lang="zh-CN" altLang="en-US" sz="3600" b="1" dirty="0">
              <a:solidFill>
                <a:srgbClr val="FF0000"/>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pPr>
            <a:r>
              <a:rPr lang="zh-CN" altLang="en-US" b="1" dirty="0">
                <a:solidFill>
                  <a:srgbClr val="DDD9C3"/>
                </a:solidFill>
                <a:latin typeface="黑体" panose="02010609060101010101" charset="-122"/>
                <a:ea typeface="黑体" panose="02010609060101010101" charset="-122"/>
                <a:sym typeface="+mn-ea"/>
              </a:rPr>
              <a:t>  </a:t>
            </a:r>
            <a:endParaRPr lang="en-US" altLang="zh-CN" b="1" dirty="0">
              <a:solidFill>
                <a:srgbClr val="DDD9C3"/>
              </a:solidFill>
              <a:latin typeface="黑体" panose="02010609060101010101" charset="-122"/>
              <a:ea typeface="黑体" panose="02010609060101010101" charset="-122"/>
            </a:endParaRPr>
          </a:p>
          <a:p>
            <a:pPr eaLnBrk="1" hangingPunct="1">
              <a:buFont typeface="Wingdings" panose="05000000000000000000" pitchFamily="2" charset="2"/>
              <a:buNone/>
            </a:pPr>
            <a:r>
              <a:rPr lang="en-US" altLang="zh-CN" b="1" dirty="0">
                <a:solidFill>
                  <a:srgbClr val="DDD9C3"/>
                </a:solidFill>
                <a:latin typeface="黑体" panose="02010609060101010101" charset="-122"/>
                <a:ea typeface="黑体" panose="02010609060101010101" charset="-122"/>
                <a:sym typeface="+mn-ea"/>
              </a:rPr>
              <a:t>   </a:t>
            </a:r>
            <a:r>
              <a:rPr lang="zh-CN" altLang="en-US" sz="2800" b="1" dirty="0" smtClean="0">
                <a:solidFill>
                  <a:schemeClr val="tx1"/>
                </a:solidFill>
                <a:latin typeface="黑体" panose="02010609060101010101" charset="-122"/>
                <a:ea typeface="黑体" panose="02010609060101010101" charset="-122"/>
                <a:sym typeface="+mn-ea"/>
              </a:rPr>
              <a:t>登</a:t>
            </a:r>
            <a:r>
              <a:rPr lang="zh-CN" altLang="en-US" sz="2800" b="1" dirty="0" smtClean="0">
                <a:latin typeface="黑体" panose="02010609060101010101" charset="-122"/>
                <a:ea typeface="黑体" panose="02010609060101010101" charset="-122"/>
                <a:sym typeface="+mn-ea"/>
              </a:rPr>
              <a:t>录</a:t>
            </a:r>
            <a:r>
              <a:rPr lang="zh-CN" altLang="en-US" sz="2800" b="1" dirty="0" smtClean="0">
                <a:solidFill>
                  <a:schemeClr val="tx1"/>
                </a:solidFill>
                <a:latin typeface="黑体" panose="02010609060101010101" charset="-122"/>
                <a:ea typeface="黑体" panose="02010609060101010101" charset="-122"/>
                <a:sym typeface="+mn-ea"/>
              </a:rPr>
              <a:t>成功</a:t>
            </a:r>
            <a:r>
              <a:rPr lang="zh-CN" altLang="en-US" sz="2800" b="1" dirty="0">
                <a:solidFill>
                  <a:schemeClr val="tx1"/>
                </a:solidFill>
                <a:latin typeface="黑体" panose="02010609060101010101" charset="-122"/>
                <a:ea typeface="黑体" panose="02010609060101010101" charset="-122"/>
                <a:sym typeface="+mn-ea"/>
              </a:rPr>
              <a:t>后，请按照系统提示依次填写表格。</a:t>
            </a:r>
          </a:p>
          <a:p>
            <a:pPr eaLnBrk="1" hangingPunct="1">
              <a:buFont typeface="Wingdings" panose="05000000000000000000" pitchFamily="2" charset="2"/>
              <a:buNone/>
            </a:pPr>
            <a:endParaRPr lang="zh-CN" altLang="en-US" sz="2800" b="1" dirty="0">
              <a:solidFill>
                <a:schemeClr val="tx1"/>
              </a:solidFill>
              <a:latin typeface="黑体" panose="02010609060101010101" charset="-122"/>
              <a:ea typeface="黑体" panose="02010609060101010101" charset="-122"/>
              <a:sym typeface="+mn-ea"/>
            </a:endParaRPr>
          </a:p>
          <a:p>
            <a:pPr eaLnBrk="1" hangingPunct="1">
              <a:buFont typeface="Wingdings" panose="05000000000000000000" pitchFamily="2" charset="2"/>
              <a:buNone/>
            </a:pPr>
            <a:r>
              <a:rPr lang="en-US" altLang="zh-CN" sz="2800" b="1" dirty="0">
                <a:solidFill>
                  <a:schemeClr val="tx1"/>
                </a:solidFill>
                <a:latin typeface="黑体" panose="02010609060101010101" charset="-122"/>
                <a:ea typeface="黑体" panose="02010609060101010101" charset="-122"/>
                <a:sym typeface="+mn-ea"/>
              </a:rPr>
              <a:t>  </a:t>
            </a:r>
            <a:r>
              <a:rPr lang="zh-CN" altLang="en-US" sz="2800" b="1" dirty="0">
                <a:solidFill>
                  <a:schemeClr val="tx1"/>
                </a:solidFill>
                <a:latin typeface="黑体" panose="02010609060101010101" charset="-122"/>
                <a:ea typeface="黑体" panose="02010609060101010101" charset="-122"/>
                <a:sym typeface="+mn-ea"/>
              </a:rPr>
              <a:t>其中部分信息由基金委录取后推送我处系统，不能修改，如这部分内容有问题请联系基金委。</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cer\Desktop\新系统测试\系统截图\前台\基本信息.jpg"/>
          <p:cNvPicPr>
            <a:picLocks noChangeAspect="1"/>
          </p:cNvPicPr>
          <p:nvPr/>
        </p:nvPicPr>
        <p:blipFill>
          <a:blip r:embed="rId2"/>
          <a:stretch>
            <a:fillRect/>
          </a:stretch>
        </p:blipFill>
        <p:spPr>
          <a:xfrm>
            <a:off x="15875" y="656590"/>
            <a:ext cx="8070850" cy="4389755"/>
          </a:xfrm>
          <a:prstGeom prst="rect">
            <a:avLst/>
          </a:prstGeom>
          <a:noFill/>
          <a:ln w="9525">
            <a:noFill/>
          </a:ln>
        </p:spPr>
      </p:pic>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cer\Desktop\新系统测试\系统截图\前台\工作单位信息.jpg"/>
          <p:cNvPicPr>
            <a:picLocks noChangeAspect="1"/>
          </p:cNvPicPr>
          <p:nvPr/>
        </p:nvPicPr>
        <p:blipFill>
          <a:blip r:embed="rId2"/>
          <a:stretch>
            <a:fillRect/>
          </a:stretch>
        </p:blipFill>
        <p:spPr>
          <a:xfrm>
            <a:off x="40640" y="518160"/>
            <a:ext cx="8086090" cy="4537075"/>
          </a:xfrm>
          <a:prstGeom prst="rect">
            <a:avLst/>
          </a:prstGeom>
          <a:noFill/>
          <a:ln w="9525">
            <a:noFill/>
          </a:ln>
        </p:spPr>
      </p:pic>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925708" y="1373846"/>
            <a:ext cx="1490862" cy="830997"/>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r>
              <a:rPr lang="en-US" altLang="zh-CN" dirty="0">
                <a:solidFill>
                  <a:schemeClr val="tx1">
                    <a:lumMod val="65000"/>
                    <a:lumOff val="35000"/>
                    <a:alpha val="40000"/>
                  </a:schemeClr>
                </a:solidFill>
              </a:rPr>
              <a:t>CONTENTS</a:t>
            </a:r>
          </a:p>
          <a:p>
            <a:endParaRPr lang="en-US" altLang="zh-CN" dirty="0">
              <a:solidFill>
                <a:schemeClr val="tx1">
                  <a:lumMod val="65000"/>
                  <a:lumOff val="35000"/>
                  <a:alpha val="40000"/>
                </a:schemeClr>
              </a:solidFill>
            </a:endParaRPr>
          </a:p>
        </p:txBody>
      </p:sp>
      <p:sp>
        <p:nvSpPr>
          <p:cNvPr id="5" name="矩形 4"/>
          <p:cNvSpPr/>
          <p:nvPr/>
        </p:nvSpPr>
        <p:spPr>
          <a:xfrm>
            <a:off x="6416384" y="1095240"/>
            <a:ext cx="1584177" cy="707886"/>
          </a:xfrm>
          <a:prstGeom prst="rect">
            <a:avLst/>
          </a:prstGeom>
          <a:effectLst/>
        </p:spPr>
        <p:txBody>
          <a:bodyPr wrap="square">
            <a:spAutoFit/>
          </a:bodyPr>
          <a:lstStyle/>
          <a:p>
            <a:pPr algn="just" fontAlgn="auto">
              <a:spcBef>
                <a:spcPts val="0"/>
              </a:spcBef>
              <a:spcAft>
                <a:spcPts val="0"/>
              </a:spcAft>
              <a:defRPr/>
            </a:pPr>
            <a:r>
              <a:rPr lang="zh-CN" altLang="en-US" sz="4000" b="1" dirty="0" smtClean="0">
                <a:latin typeface="微软雅黑" panose="020B0503020204020204" pitchFamily="34" charset="-122"/>
                <a:ea typeface="微软雅黑" panose="020B0503020204020204" pitchFamily="34" charset="-122"/>
              </a:rPr>
              <a:t>目 录</a:t>
            </a:r>
            <a:endParaRPr lang="en-US" altLang="zh-CN" sz="4000" b="1"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1824413" y="1789791"/>
            <a:ext cx="606795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18035669">
            <a:off x="7577051" y="706290"/>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21283757">
            <a:off x="8011514" y="1012689"/>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5968008">
            <a:off x="8112570" y="1419930"/>
            <a:ext cx="304349" cy="22735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层"/>
          <p:cNvSpPr txBox="1"/>
          <p:nvPr/>
        </p:nvSpPr>
        <p:spPr bwMode="auto">
          <a:xfrm>
            <a:off x="1824279" y="2009954"/>
            <a:ext cx="599460" cy="52322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2800" b="0" i="0" u="none" strike="noStrike" kern="0" cap="none" spc="0" normalizeH="0" baseline="0" noProof="0" dirty="0">
              <a:ln>
                <a:noFill/>
              </a:ln>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2542014" y="2009553"/>
            <a:ext cx="0" cy="417343"/>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2808605" y="2030095"/>
            <a:ext cx="4385310" cy="461665"/>
          </a:xfrm>
          <a:prstGeom prst="rect">
            <a:avLst/>
          </a:prstGeom>
          <a:noFill/>
          <a:effectLst/>
        </p:spPr>
        <p:txBody>
          <a:bodyPr wrap="square">
            <a:spAutoFit/>
          </a:bodyPr>
          <a:lstStyle/>
          <a:p>
            <a:pPr lvl="0">
              <a:defRPr/>
            </a:pPr>
            <a:r>
              <a:rPr lang="zh-CN" altLang="en-US" sz="2400" b="1" dirty="0">
                <a:latin typeface="微软雅黑" panose="020B0503020204020204" pitchFamily="34" charset="-122"/>
                <a:ea typeface="微软雅黑" panose="020B0503020204020204" pitchFamily="34" charset="-122"/>
                <a:sym typeface="+mn-ea"/>
              </a:rPr>
              <a:t>教育部留学服务中心介绍</a:t>
            </a:r>
          </a:p>
        </p:txBody>
      </p:sp>
      <p:sp>
        <p:nvSpPr>
          <p:cNvPr id="90" name="标题层"/>
          <p:cNvSpPr txBox="1"/>
          <p:nvPr/>
        </p:nvSpPr>
        <p:spPr bwMode="auto">
          <a:xfrm>
            <a:off x="1824279" y="2619873"/>
            <a:ext cx="599460" cy="52322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2800" b="0" i="0" u="none" strike="noStrike" kern="0" cap="none" spc="0" normalizeH="0" baseline="0" noProof="0" dirty="0">
              <a:ln>
                <a:noFill/>
              </a:ln>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2542014" y="2620107"/>
            <a:ext cx="0" cy="417343"/>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2877185" y="2640330"/>
            <a:ext cx="4040505" cy="461665"/>
          </a:xfrm>
          <a:prstGeom prst="rect">
            <a:avLst/>
          </a:prstGeom>
          <a:noFill/>
          <a:effectLst/>
        </p:spPr>
        <p:txBody>
          <a:bodyPr wrap="square">
            <a:spAutoFit/>
          </a:bodyPr>
          <a:lstStyle/>
          <a:p>
            <a:pPr lvl="0">
              <a:defRPr/>
            </a:pPr>
            <a:r>
              <a:rPr lang="zh-CN" altLang="en-US" sz="2400" b="1" dirty="0">
                <a:latin typeface="微软雅黑" panose="020B0503020204020204" pitchFamily="34" charset="-122"/>
                <a:ea typeface="微软雅黑" panose="020B0503020204020204" pitchFamily="34" charset="-122"/>
                <a:sym typeface="+mn-ea"/>
              </a:rPr>
              <a:t>公派留学服务体系</a:t>
            </a:r>
          </a:p>
        </p:txBody>
      </p:sp>
      <p:sp>
        <p:nvSpPr>
          <p:cNvPr id="95" name="标题层"/>
          <p:cNvSpPr txBox="1"/>
          <p:nvPr/>
        </p:nvSpPr>
        <p:spPr bwMode="auto">
          <a:xfrm>
            <a:off x="1824279" y="3253287"/>
            <a:ext cx="599460" cy="52322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2800" b="0" i="0" u="none" strike="noStrike" kern="0" cap="none" spc="0" normalizeH="0" baseline="0" noProof="0" dirty="0">
              <a:ln>
                <a:noFill/>
              </a:ln>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nvCxnSpPr>
        <p:spPr>
          <a:xfrm>
            <a:off x="2542014" y="3306226"/>
            <a:ext cx="0" cy="417343"/>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2847958" y="3903671"/>
            <a:ext cx="5588635" cy="461665"/>
          </a:xfrm>
          <a:prstGeom prst="rect">
            <a:avLst/>
          </a:prstGeom>
          <a:noFill/>
          <a:effectLst/>
        </p:spPr>
        <p:txBody>
          <a:bodyPr wrap="square">
            <a:spAutoFit/>
          </a:bodyPr>
          <a:lstStyle/>
          <a:p>
            <a:pPr lvl="0">
              <a:defRPr/>
            </a:pPr>
            <a:r>
              <a:rPr lang="zh-CN" altLang="en-US" sz="2400" b="1" dirty="0">
                <a:latin typeface="微软雅黑" panose="020B0503020204020204" pitchFamily="34" charset="-122"/>
                <a:ea typeface="微软雅黑" panose="020B0503020204020204" pitchFamily="34" charset="-122"/>
                <a:sym typeface="+mn-ea"/>
              </a:rPr>
              <a:t>教育部留学服务中心网络系统</a:t>
            </a:r>
            <a:r>
              <a:rPr lang="zh-CN" altLang="en-US" sz="2400" b="1" dirty="0" smtClean="0">
                <a:latin typeface="微软雅黑" panose="020B0503020204020204" pitchFamily="34" charset="-122"/>
                <a:ea typeface="微软雅黑" panose="020B0503020204020204" pitchFamily="34" charset="-122"/>
                <a:sym typeface="+mn-ea"/>
              </a:rPr>
              <a:t>平台 </a:t>
            </a:r>
            <a:endParaRPr lang="zh-CN" altLang="en-US" sz="2400" b="1" dirty="0">
              <a:latin typeface="微软雅黑" panose="020B0503020204020204" pitchFamily="34" charset="-122"/>
              <a:ea typeface="微软雅黑" panose="020B0503020204020204" pitchFamily="34" charset="-122"/>
              <a:sym typeface="+mn-ea"/>
            </a:endParaRPr>
          </a:p>
        </p:txBody>
      </p:sp>
      <p:sp>
        <p:nvSpPr>
          <p:cNvPr id="100" name="标题层"/>
          <p:cNvSpPr txBox="1"/>
          <p:nvPr/>
        </p:nvSpPr>
        <p:spPr bwMode="auto">
          <a:xfrm>
            <a:off x="1824279" y="3887336"/>
            <a:ext cx="599460" cy="52322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cs typeface="Arial" panose="020B0604020202020204" pitchFamily="34" charset="0"/>
              </a:rPr>
              <a:t>04</a:t>
            </a:r>
            <a:endParaRPr kumimoji="0" lang="zh-CN" altLang="en-US" sz="2800" b="0" i="0" u="none" strike="noStrike" kern="0" cap="none" spc="0" normalizeH="0" baseline="0" noProof="0" dirty="0">
              <a:ln>
                <a:noFill/>
              </a:ln>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nvCxnSpPr>
        <p:spPr>
          <a:xfrm>
            <a:off x="2542014" y="3940275"/>
            <a:ext cx="0" cy="417343"/>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2877185" y="3253093"/>
            <a:ext cx="4555490" cy="461665"/>
          </a:xfrm>
          <a:prstGeom prst="rect">
            <a:avLst/>
          </a:prstGeom>
          <a:noFill/>
          <a:effectLst/>
        </p:spPr>
        <p:txBody>
          <a:bodyPr wrap="square">
            <a:spAutoFit/>
          </a:bodyPr>
          <a:lstStyle/>
          <a:p>
            <a:pPr lvl="0">
              <a:defRPr/>
            </a:pPr>
            <a:r>
              <a:rPr lang="zh-CN" altLang="en-US" sz="2400" b="1" dirty="0">
                <a:latin typeface="微软雅黑" panose="020B0503020204020204" pitchFamily="34" charset="-122"/>
                <a:ea typeface="微软雅黑" panose="020B0503020204020204" pitchFamily="34" charset="-122"/>
                <a:sym typeface="+mn-ea"/>
              </a:rPr>
              <a:t>公派留学派出手续办理流程</a:t>
            </a:r>
          </a:p>
        </p:txBody>
      </p:sp>
      <p:pic>
        <p:nvPicPr>
          <p:cNvPr id="19484" name="Picture 10" descr="can2"/>
          <p:cNvPicPr>
            <a:picLocks noChangeAspect="1"/>
          </p:cNvPicPr>
          <p:nvPr/>
        </p:nvPicPr>
        <p:blipFill>
          <a:blip r:embed="rId3"/>
          <a:stretch>
            <a:fillRect/>
          </a:stretch>
        </p:blipFill>
        <p:spPr>
          <a:xfrm>
            <a:off x="5023485" y="78740"/>
            <a:ext cx="1295400" cy="1295400"/>
          </a:xfrm>
          <a:prstGeom prst="rect">
            <a:avLst/>
          </a:prstGeom>
          <a:noFill/>
          <a:ln w="9525">
            <a:noFill/>
          </a:ln>
        </p:spPr>
      </p:pic>
      <p:sp>
        <p:nvSpPr>
          <p:cNvPr id="13" name="标题层"/>
          <p:cNvSpPr txBox="1"/>
          <p:nvPr/>
        </p:nvSpPr>
        <p:spPr bwMode="auto">
          <a:xfrm>
            <a:off x="1807769" y="4516621"/>
            <a:ext cx="599460" cy="521970"/>
          </a:xfrm>
          <a:prstGeom prst="rect">
            <a:avLst/>
          </a:prstGeom>
          <a:noFill/>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cs typeface="Arial" panose="020B0604020202020204" pitchFamily="34" charset="0"/>
              </a:rPr>
              <a:t>05</a:t>
            </a:r>
          </a:p>
        </p:txBody>
      </p:sp>
      <p:cxnSp>
        <p:nvCxnSpPr>
          <p:cNvPr id="14" name="直接连接符 13"/>
          <p:cNvCxnSpPr/>
          <p:nvPr/>
        </p:nvCxnSpPr>
        <p:spPr>
          <a:xfrm>
            <a:off x="2525504" y="4569560"/>
            <a:ext cx="0" cy="417343"/>
          </a:xfrm>
          <a:prstGeom prst="line">
            <a:avLst/>
          </a:prstGeom>
          <a:noFill/>
          <a:ln w="9525" cap="flat" cmpd="sng" algn="ctr">
            <a:solidFill>
              <a:schemeClr val="tx1">
                <a:lumMod val="65000"/>
                <a:lumOff val="35000"/>
              </a:schemeClr>
            </a:solidFill>
            <a:prstDash val="solid"/>
          </a:ln>
          <a:effectLst/>
        </p:spPr>
      </p:cxnSp>
      <p:sp>
        <p:nvSpPr>
          <p:cNvPr id="15" name="标题层"/>
          <p:cNvSpPr txBox="1"/>
          <p:nvPr/>
        </p:nvSpPr>
        <p:spPr bwMode="auto">
          <a:xfrm>
            <a:off x="2860675" y="4536440"/>
            <a:ext cx="6166485" cy="461665"/>
          </a:xfrm>
          <a:prstGeom prst="rect">
            <a:avLst/>
          </a:prstGeom>
          <a:noFill/>
          <a:effectLst/>
        </p:spPr>
        <p:txBody>
          <a:bodyPr wrap="square">
            <a:spAutoFit/>
          </a:bodyPr>
          <a:lstStyle/>
          <a:p>
            <a:pPr lvl="0">
              <a:defRPr/>
            </a:pPr>
            <a:r>
              <a:rPr lang="zh-CN" altLang="en-US" sz="2400" b="1" dirty="0">
                <a:latin typeface="微软雅黑" panose="020B0503020204020204" pitchFamily="34" charset="-122"/>
                <a:ea typeface="微软雅黑" panose="020B0503020204020204" pitchFamily="34" charset="-122"/>
                <a:sym typeface="+mn-ea"/>
              </a:rPr>
              <a:t>主要国家</a:t>
            </a:r>
            <a:r>
              <a:rPr lang="zh-CN" altLang="en-US" sz="2400" b="1" dirty="0" smtClean="0">
                <a:latin typeface="微软雅黑" panose="020B0503020204020204" pitchFamily="34" charset="-122"/>
                <a:ea typeface="微软雅黑" panose="020B0503020204020204" pitchFamily="34" charset="-122"/>
                <a:sym typeface="+mn-ea"/>
              </a:rPr>
              <a:t>签证、订购</a:t>
            </a:r>
            <a:r>
              <a:rPr lang="zh-CN" altLang="en-US" sz="2400" b="1" dirty="0">
                <a:latin typeface="微软雅黑" panose="020B0503020204020204" pitchFamily="34" charset="-122"/>
                <a:ea typeface="微软雅黑" panose="020B0503020204020204" pitchFamily="34" charset="-122"/>
                <a:sym typeface="+mn-ea"/>
              </a:rPr>
              <a:t>国际</a:t>
            </a:r>
            <a:r>
              <a:rPr lang="zh-CN" altLang="en-US" sz="2400" b="1" dirty="0" smtClean="0">
                <a:latin typeface="微软雅黑" panose="020B0503020204020204" pitchFamily="34" charset="-122"/>
                <a:ea typeface="微软雅黑" panose="020B0503020204020204" pitchFamily="34" charset="-122"/>
                <a:sym typeface="+mn-ea"/>
              </a:rPr>
              <a:t>机票、派出须知</a:t>
            </a:r>
            <a:endParaRPr lang="zh-CN" altLang="en-US" sz="24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100" fill="hold"/>
                                        <p:tgtEl>
                                          <p:spTgt spid="7"/>
                                        </p:tgtEl>
                                        <p:attrNameLst>
                                          <p:attrName>ppt_x</p:attrName>
                                        </p:attrNameLst>
                                      </p:cBhvr>
                                      <p:tavLst>
                                        <p:tav tm="0">
                                          <p:val>
                                            <p:strVal val="1+#ppt_w/2"/>
                                          </p:val>
                                        </p:tav>
                                        <p:tav tm="100000">
                                          <p:val>
                                            <p:strVal val="#ppt_x"/>
                                          </p:val>
                                        </p:tav>
                                      </p:tavLst>
                                    </p:anim>
                                    <p:anim calcmode="lin" valueType="num">
                                      <p:cBhvr additive="base">
                                        <p:cTn id="8" dur="11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7"/>
                                        </p:tgtEl>
                                        <p:attrNameLst>
                                          <p:attrName>r</p:attrName>
                                        </p:attrNameLst>
                                      </p:cBhvr>
                                    </p:animRot>
                                  </p:childTnLst>
                                </p:cTn>
                              </p:par>
                              <p:par>
                                <p:cTn id="11" presetID="2" presetClass="entr" presetSubtype="3"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100" fill="hold"/>
                                        <p:tgtEl>
                                          <p:spTgt spid="8"/>
                                        </p:tgtEl>
                                        <p:attrNameLst>
                                          <p:attrName>ppt_x</p:attrName>
                                        </p:attrNameLst>
                                      </p:cBhvr>
                                      <p:tavLst>
                                        <p:tav tm="0">
                                          <p:val>
                                            <p:strVal val="1+#ppt_w/2"/>
                                          </p:val>
                                        </p:tav>
                                        <p:tav tm="100000">
                                          <p:val>
                                            <p:strVal val="#ppt_x"/>
                                          </p:val>
                                        </p:tav>
                                      </p:tavLst>
                                    </p:anim>
                                    <p:anim calcmode="lin" valueType="num">
                                      <p:cBhvr additive="base">
                                        <p:cTn id="14" dur="11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8"/>
                                        </p:tgtEl>
                                        <p:attrNameLst>
                                          <p:attrName>r</p:attrName>
                                        </p:attrNameLst>
                                      </p:cBhvr>
                                    </p:animRot>
                                  </p:childTnLst>
                                </p:cTn>
                              </p:par>
                              <p:par>
                                <p:cTn id="17" presetID="2" presetClass="entr" presetSubtype="3"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100" fill="hold"/>
                                        <p:tgtEl>
                                          <p:spTgt spid="9"/>
                                        </p:tgtEl>
                                        <p:attrNameLst>
                                          <p:attrName>ppt_x</p:attrName>
                                        </p:attrNameLst>
                                      </p:cBhvr>
                                      <p:tavLst>
                                        <p:tav tm="0">
                                          <p:val>
                                            <p:strVal val="1+#ppt_w/2"/>
                                          </p:val>
                                        </p:tav>
                                        <p:tav tm="100000">
                                          <p:val>
                                            <p:strVal val="#ppt_x"/>
                                          </p:val>
                                        </p:tav>
                                      </p:tavLst>
                                    </p:anim>
                                    <p:anim calcmode="lin" valueType="num">
                                      <p:cBhvr additive="base">
                                        <p:cTn id="20" dur="1100" fill="hold"/>
                                        <p:tgtEl>
                                          <p:spTgt spid="9"/>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9"/>
                                        </p:tgtEl>
                                        <p:attrNameLst>
                                          <p:attrName>r</p:attrName>
                                        </p:attrNameLst>
                                      </p:cBhvr>
                                    </p:animRo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8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120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600"/>
                                        <p:tgtEl>
                                          <p:spTgt spid="71"/>
                                        </p:tgtEl>
                                      </p:cBhvr>
                                    </p:animEffect>
                                    <p:anim calcmode="lin" valueType="num">
                                      <p:cBhvr>
                                        <p:cTn id="40" dur="600" fill="hold"/>
                                        <p:tgtEl>
                                          <p:spTgt spid="71"/>
                                        </p:tgtEl>
                                        <p:attrNameLst>
                                          <p:attrName>ppt_x</p:attrName>
                                        </p:attrNameLst>
                                      </p:cBhvr>
                                      <p:tavLst>
                                        <p:tav tm="0">
                                          <p:val>
                                            <p:strVal val="#ppt_x"/>
                                          </p:val>
                                        </p:tav>
                                        <p:tav tm="100000">
                                          <p:val>
                                            <p:strVal val="#ppt_x"/>
                                          </p:val>
                                        </p:tav>
                                      </p:tavLst>
                                    </p:anim>
                                    <p:anim calcmode="lin" valueType="num">
                                      <p:cBhvr>
                                        <p:cTn id="41" dur="600" fill="hold"/>
                                        <p:tgtEl>
                                          <p:spTgt spid="71"/>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 presetClass="entr" presetSubtype="8" decel="5250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400" fill="hold"/>
                                        <p:tgtEl>
                                          <p:spTgt spid="70"/>
                                        </p:tgtEl>
                                        <p:attrNameLst>
                                          <p:attrName>ppt_x</p:attrName>
                                        </p:attrNameLst>
                                      </p:cBhvr>
                                      <p:tavLst>
                                        <p:tav tm="0">
                                          <p:val>
                                            <p:strVal val="0-#ppt_w/2"/>
                                          </p:val>
                                        </p:tav>
                                        <p:tav tm="100000">
                                          <p:val>
                                            <p:strVal val="#ppt_x"/>
                                          </p:val>
                                        </p:tav>
                                      </p:tavLst>
                                    </p:anim>
                                    <p:anim calcmode="lin" valueType="num">
                                      <p:cBhvr additive="base">
                                        <p:cTn id="46" dur="400" fill="hold"/>
                                        <p:tgtEl>
                                          <p:spTgt spid="7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400" fill="hold"/>
                                        <p:tgtEl>
                                          <p:spTgt spid="72"/>
                                        </p:tgtEl>
                                        <p:attrNameLst>
                                          <p:attrName>ppt_x</p:attrName>
                                        </p:attrNameLst>
                                      </p:cBhvr>
                                      <p:tavLst>
                                        <p:tav tm="0">
                                          <p:val>
                                            <p:strVal val="1+#ppt_w/2"/>
                                          </p:val>
                                        </p:tav>
                                        <p:tav tm="100000">
                                          <p:val>
                                            <p:strVal val="#ppt_x"/>
                                          </p:val>
                                        </p:tav>
                                      </p:tavLst>
                                    </p:anim>
                                    <p:anim calcmode="lin" valueType="num">
                                      <p:cBhvr additive="base">
                                        <p:cTn id="50" dur="400" fill="hold"/>
                                        <p:tgtEl>
                                          <p:spTgt spid="72"/>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600"/>
                                        <p:tgtEl>
                                          <p:spTgt spid="91"/>
                                        </p:tgtEl>
                                      </p:cBhvr>
                                    </p:animEffect>
                                    <p:anim calcmode="lin" valueType="num">
                                      <p:cBhvr>
                                        <p:cTn id="55" dur="600" fill="hold"/>
                                        <p:tgtEl>
                                          <p:spTgt spid="91"/>
                                        </p:tgtEl>
                                        <p:attrNameLst>
                                          <p:attrName>ppt_x</p:attrName>
                                        </p:attrNameLst>
                                      </p:cBhvr>
                                      <p:tavLst>
                                        <p:tav tm="0">
                                          <p:val>
                                            <p:strVal val="#ppt_x"/>
                                          </p:val>
                                        </p:tav>
                                        <p:tav tm="100000">
                                          <p:val>
                                            <p:strVal val="#ppt_x"/>
                                          </p:val>
                                        </p:tav>
                                      </p:tavLst>
                                    </p:anim>
                                    <p:anim calcmode="lin" valueType="num">
                                      <p:cBhvr>
                                        <p:cTn id="56" dur="600" fill="hold"/>
                                        <p:tgtEl>
                                          <p:spTgt spid="91"/>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2" presetClass="entr" presetSubtype="8" decel="52500"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additive="base">
                                        <p:cTn id="60" dur="400" fill="hold"/>
                                        <p:tgtEl>
                                          <p:spTgt spid="90"/>
                                        </p:tgtEl>
                                        <p:attrNameLst>
                                          <p:attrName>ppt_x</p:attrName>
                                        </p:attrNameLst>
                                      </p:cBhvr>
                                      <p:tavLst>
                                        <p:tav tm="0">
                                          <p:val>
                                            <p:strVal val="0-#ppt_w/2"/>
                                          </p:val>
                                        </p:tav>
                                        <p:tav tm="100000">
                                          <p:val>
                                            <p:strVal val="#ppt_x"/>
                                          </p:val>
                                        </p:tav>
                                      </p:tavLst>
                                    </p:anim>
                                    <p:anim calcmode="lin" valueType="num">
                                      <p:cBhvr additive="base">
                                        <p:cTn id="61" dur="400" fill="hold"/>
                                        <p:tgtEl>
                                          <p:spTgt spid="90"/>
                                        </p:tgtEl>
                                        <p:attrNameLst>
                                          <p:attrName>ppt_y</p:attrName>
                                        </p:attrNameLst>
                                      </p:cBhvr>
                                      <p:tavLst>
                                        <p:tav tm="0">
                                          <p:val>
                                            <p:strVal val="#ppt_y"/>
                                          </p:val>
                                        </p:tav>
                                        <p:tav tm="100000">
                                          <p:val>
                                            <p:strVal val="#ppt_y"/>
                                          </p:val>
                                        </p:tav>
                                      </p:tavLst>
                                    </p:anim>
                                  </p:childTnLst>
                                </p:cTn>
                              </p:par>
                              <p:par>
                                <p:cTn id="62" presetID="2" presetClass="entr" presetSubtype="2" decel="5250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 calcmode="lin" valueType="num">
                                      <p:cBhvr additive="base">
                                        <p:cTn id="64" dur="400" fill="hold"/>
                                        <p:tgtEl>
                                          <p:spTgt spid="92"/>
                                        </p:tgtEl>
                                        <p:attrNameLst>
                                          <p:attrName>ppt_x</p:attrName>
                                        </p:attrNameLst>
                                      </p:cBhvr>
                                      <p:tavLst>
                                        <p:tav tm="0">
                                          <p:val>
                                            <p:strVal val="1+#ppt_w/2"/>
                                          </p:val>
                                        </p:tav>
                                        <p:tav tm="100000">
                                          <p:val>
                                            <p:strVal val="#ppt_x"/>
                                          </p:val>
                                        </p:tav>
                                      </p:tavLst>
                                    </p:anim>
                                    <p:anim calcmode="lin" valueType="num">
                                      <p:cBhvr additive="base">
                                        <p:cTn id="65" dur="400" fill="hold"/>
                                        <p:tgtEl>
                                          <p:spTgt spid="92"/>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47" presetClass="entr" presetSubtype="0" fill="hold" nodeType="after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600"/>
                                        <p:tgtEl>
                                          <p:spTgt spid="96"/>
                                        </p:tgtEl>
                                      </p:cBhvr>
                                    </p:animEffect>
                                    <p:anim calcmode="lin" valueType="num">
                                      <p:cBhvr>
                                        <p:cTn id="70" dur="600" fill="hold"/>
                                        <p:tgtEl>
                                          <p:spTgt spid="96"/>
                                        </p:tgtEl>
                                        <p:attrNameLst>
                                          <p:attrName>ppt_x</p:attrName>
                                        </p:attrNameLst>
                                      </p:cBhvr>
                                      <p:tavLst>
                                        <p:tav tm="0">
                                          <p:val>
                                            <p:strVal val="#ppt_x"/>
                                          </p:val>
                                        </p:tav>
                                        <p:tav tm="100000">
                                          <p:val>
                                            <p:strVal val="#ppt_x"/>
                                          </p:val>
                                        </p:tav>
                                      </p:tavLst>
                                    </p:anim>
                                    <p:anim calcmode="lin" valueType="num">
                                      <p:cBhvr>
                                        <p:cTn id="71" dur="600" fill="hold"/>
                                        <p:tgtEl>
                                          <p:spTgt spid="9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 presetClass="entr" presetSubtype="8" decel="5250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additive="base">
                                        <p:cTn id="75" dur="400" fill="hold"/>
                                        <p:tgtEl>
                                          <p:spTgt spid="95"/>
                                        </p:tgtEl>
                                        <p:attrNameLst>
                                          <p:attrName>ppt_x</p:attrName>
                                        </p:attrNameLst>
                                      </p:cBhvr>
                                      <p:tavLst>
                                        <p:tav tm="0">
                                          <p:val>
                                            <p:strVal val="0-#ppt_w/2"/>
                                          </p:val>
                                        </p:tav>
                                        <p:tav tm="100000">
                                          <p:val>
                                            <p:strVal val="#ppt_x"/>
                                          </p:val>
                                        </p:tav>
                                      </p:tavLst>
                                    </p:anim>
                                    <p:anim calcmode="lin" valueType="num">
                                      <p:cBhvr additive="base">
                                        <p:cTn id="76" dur="400" fill="hold"/>
                                        <p:tgtEl>
                                          <p:spTgt spid="95"/>
                                        </p:tgtEl>
                                        <p:attrNameLst>
                                          <p:attrName>ppt_y</p:attrName>
                                        </p:attrNameLst>
                                      </p:cBhvr>
                                      <p:tavLst>
                                        <p:tav tm="0">
                                          <p:val>
                                            <p:strVal val="#ppt_y"/>
                                          </p:val>
                                        </p:tav>
                                        <p:tav tm="100000">
                                          <p:val>
                                            <p:strVal val="#ppt_y"/>
                                          </p:val>
                                        </p:tav>
                                      </p:tavLst>
                                    </p:anim>
                                  </p:childTnLst>
                                </p:cTn>
                              </p:par>
                              <p:par>
                                <p:cTn id="77" presetID="2" presetClass="entr" presetSubtype="2" decel="5250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400" fill="hold"/>
                                        <p:tgtEl>
                                          <p:spTgt spid="97"/>
                                        </p:tgtEl>
                                        <p:attrNameLst>
                                          <p:attrName>ppt_x</p:attrName>
                                        </p:attrNameLst>
                                      </p:cBhvr>
                                      <p:tavLst>
                                        <p:tav tm="0">
                                          <p:val>
                                            <p:strVal val="1+#ppt_w/2"/>
                                          </p:val>
                                        </p:tav>
                                        <p:tav tm="100000">
                                          <p:val>
                                            <p:strVal val="#ppt_x"/>
                                          </p:val>
                                        </p:tav>
                                      </p:tavLst>
                                    </p:anim>
                                    <p:anim calcmode="lin" valueType="num">
                                      <p:cBhvr additive="base">
                                        <p:cTn id="80" dur="400" fill="hold"/>
                                        <p:tgtEl>
                                          <p:spTgt spid="9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47" presetClass="entr" presetSubtype="0" fill="hold"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600"/>
                                        <p:tgtEl>
                                          <p:spTgt spid="101"/>
                                        </p:tgtEl>
                                      </p:cBhvr>
                                    </p:animEffect>
                                    <p:anim calcmode="lin" valueType="num">
                                      <p:cBhvr>
                                        <p:cTn id="85" dur="600" fill="hold"/>
                                        <p:tgtEl>
                                          <p:spTgt spid="101"/>
                                        </p:tgtEl>
                                        <p:attrNameLst>
                                          <p:attrName>ppt_x</p:attrName>
                                        </p:attrNameLst>
                                      </p:cBhvr>
                                      <p:tavLst>
                                        <p:tav tm="0">
                                          <p:val>
                                            <p:strVal val="#ppt_x"/>
                                          </p:val>
                                        </p:tav>
                                        <p:tav tm="100000">
                                          <p:val>
                                            <p:strVal val="#ppt_x"/>
                                          </p:val>
                                        </p:tav>
                                      </p:tavLst>
                                    </p:anim>
                                    <p:anim calcmode="lin" valueType="num">
                                      <p:cBhvr>
                                        <p:cTn id="86" dur="600" fill="hold"/>
                                        <p:tgtEl>
                                          <p:spTgt spid="101"/>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2" presetClass="entr" presetSubtype="8" decel="52500" fill="hold" grpId="0" nodeType="afterEffect">
                                  <p:stCondLst>
                                    <p:cond delay="0"/>
                                  </p:stCondLst>
                                  <p:childTnLst>
                                    <p:set>
                                      <p:cBhvr>
                                        <p:cTn id="89" dur="1" fill="hold">
                                          <p:stCondLst>
                                            <p:cond delay="0"/>
                                          </p:stCondLst>
                                        </p:cTn>
                                        <p:tgtEl>
                                          <p:spTgt spid="100"/>
                                        </p:tgtEl>
                                        <p:attrNameLst>
                                          <p:attrName>style.visibility</p:attrName>
                                        </p:attrNameLst>
                                      </p:cBhvr>
                                      <p:to>
                                        <p:strVal val="visible"/>
                                      </p:to>
                                    </p:set>
                                    <p:anim calcmode="lin" valueType="num">
                                      <p:cBhvr additive="base">
                                        <p:cTn id="90" dur="400" fill="hold"/>
                                        <p:tgtEl>
                                          <p:spTgt spid="100"/>
                                        </p:tgtEl>
                                        <p:attrNameLst>
                                          <p:attrName>ppt_x</p:attrName>
                                        </p:attrNameLst>
                                      </p:cBhvr>
                                      <p:tavLst>
                                        <p:tav tm="0">
                                          <p:val>
                                            <p:strVal val="0-#ppt_w/2"/>
                                          </p:val>
                                        </p:tav>
                                        <p:tav tm="100000">
                                          <p:val>
                                            <p:strVal val="#ppt_x"/>
                                          </p:val>
                                        </p:tav>
                                      </p:tavLst>
                                    </p:anim>
                                    <p:anim calcmode="lin" valueType="num">
                                      <p:cBhvr additive="base">
                                        <p:cTn id="91" dur="400" fill="hold"/>
                                        <p:tgtEl>
                                          <p:spTgt spid="100"/>
                                        </p:tgtEl>
                                        <p:attrNameLst>
                                          <p:attrName>ppt_y</p:attrName>
                                        </p:attrNameLst>
                                      </p:cBhvr>
                                      <p:tavLst>
                                        <p:tav tm="0">
                                          <p:val>
                                            <p:strVal val="#ppt_y"/>
                                          </p:val>
                                        </p:tav>
                                        <p:tav tm="100000">
                                          <p:val>
                                            <p:strVal val="#ppt_y"/>
                                          </p:val>
                                        </p:tav>
                                      </p:tavLst>
                                    </p:anim>
                                  </p:childTnLst>
                                </p:cTn>
                              </p:par>
                              <p:par>
                                <p:cTn id="92" presetID="2" presetClass="entr" presetSubtype="2" decel="52500" fill="hold" grpId="0" nodeType="withEffect">
                                  <p:stCondLst>
                                    <p:cond delay="0"/>
                                  </p:stCondLst>
                                  <p:childTnLst>
                                    <p:set>
                                      <p:cBhvr>
                                        <p:cTn id="93" dur="1" fill="hold">
                                          <p:stCondLst>
                                            <p:cond delay="0"/>
                                          </p:stCondLst>
                                        </p:cTn>
                                        <p:tgtEl>
                                          <p:spTgt spid="102"/>
                                        </p:tgtEl>
                                        <p:attrNameLst>
                                          <p:attrName>style.visibility</p:attrName>
                                        </p:attrNameLst>
                                      </p:cBhvr>
                                      <p:to>
                                        <p:strVal val="visible"/>
                                      </p:to>
                                    </p:set>
                                    <p:anim calcmode="lin" valueType="num">
                                      <p:cBhvr additive="base">
                                        <p:cTn id="94" dur="400" fill="hold"/>
                                        <p:tgtEl>
                                          <p:spTgt spid="102"/>
                                        </p:tgtEl>
                                        <p:attrNameLst>
                                          <p:attrName>ppt_x</p:attrName>
                                        </p:attrNameLst>
                                      </p:cBhvr>
                                      <p:tavLst>
                                        <p:tav tm="0">
                                          <p:val>
                                            <p:strVal val="1+#ppt_w/2"/>
                                          </p:val>
                                        </p:tav>
                                        <p:tav tm="100000">
                                          <p:val>
                                            <p:strVal val="#ppt_x"/>
                                          </p:val>
                                        </p:tav>
                                      </p:tavLst>
                                    </p:anim>
                                    <p:anim calcmode="lin" valueType="num">
                                      <p:cBhvr additive="base">
                                        <p:cTn id="95" dur="400" fill="hold"/>
                                        <p:tgtEl>
                                          <p:spTgt spid="102"/>
                                        </p:tgtEl>
                                        <p:attrNameLst>
                                          <p:attrName>ppt_y</p:attrName>
                                        </p:attrNameLst>
                                      </p:cBhvr>
                                      <p:tavLst>
                                        <p:tav tm="0">
                                          <p:val>
                                            <p:strVal val="#ppt_y"/>
                                          </p:val>
                                        </p:tav>
                                        <p:tav tm="100000">
                                          <p:val>
                                            <p:strVal val="#ppt_y"/>
                                          </p:val>
                                        </p:tav>
                                      </p:tavLst>
                                    </p:anim>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600"/>
                                        <p:tgtEl>
                                          <p:spTgt spid="14"/>
                                        </p:tgtEl>
                                      </p:cBhvr>
                                    </p:animEffect>
                                    <p:anim calcmode="lin" valueType="num">
                                      <p:cBhvr>
                                        <p:cTn id="100" dur="600" fill="hold"/>
                                        <p:tgtEl>
                                          <p:spTgt spid="14"/>
                                        </p:tgtEl>
                                        <p:attrNameLst>
                                          <p:attrName>ppt_x</p:attrName>
                                        </p:attrNameLst>
                                      </p:cBhvr>
                                      <p:tavLst>
                                        <p:tav tm="0">
                                          <p:val>
                                            <p:strVal val="#ppt_x"/>
                                          </p:val>
                                        </p:tav>
                                        <p:tav tm="100000">
                                          <p:val>
                                            <p:strVal val="#ppt_x"/>
                                          </p:val>
                                        </p:tav>
                                      </p:tavLst>
                                    </p:anim>
                                    <p:anim calcmode="lin" valueType="num">
                                      <p:cBhvr>
                                        <p:cTn id="101" dur="600" fill="hold"/>
                                        <p:tgtEl>
                                          <p:spTgt spid="14"/>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 presetClass="entr" presetSubtype="8" decel="52500"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400" fill="hold"/>
                                        <p:tgtEl>
                                          <p:spTgt spid="13"/>
                                        </p:tgtEl>
                                        <p:attrNameLst>
                                          <p:attrName>ppt_x</p:attrName>
                                        </p:attrNameLst>
                                      </p:cBhvr>
                                      <p:tavLst>
                                        <p:tav tm="0">
                                          <p:val>
                                            <p:strVal val="0-#ppt_w/2"/>
                                          </p:val>
                                        </p:tav>
                                        <p:tav tm="100000">
                                          <p:val>
                                            <p:strVal val="#ppt_x"/>
                                          </p:val>
                                        </p:tav>
                                      </p:tavLst>
                                    </p:anim>
                                    <p:anim calcmode="lin" valueType="num">
                                      <p:cBhvr additive="base">
                                        <p:cTn id="106" dur="400" fill="hold"/>
                                        <p:tgtEl>
                                          <p:spTgt spid="13"/>
                                        </p:tgtEl>
                                        <p:attrNameLst>
                                          <p:attrName>ppt_y</p:attrName>
                                        </p:attrNameLst>
                                      </p:cBhvr>
                                      <p:tavLst>
                                        <p:tav tm="0">
                                          <p:val>
                                            <p:strVal val="#ppt_y"/>
                                          </p:val>
                                        </p:tav>
                                        <p:tav tm="100000">
                                          <p:val>
                                            <p:strVal val="#ppt_y"/>
                                          </p:val>
                                        </p:tav>
                                      </p:tavLst>
                                    </p:anim>
                                  </p:childTnLst>
                                </p:cTn>
                              </p:par>
                              <p:par>
                                <p:cTn id="107" presetID="2" presetClass="entr" presetSubtype="2" decel="5250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additive="base">
                                        <p:cTn id="109" dur="400" fill="hold"/>
                                        <p:tgtEl>
                                          <p:spTgt spid="15"/>
                                        </p:tgtEl>
                                        <p:attrNameLst>
                                          <p:attrName>ppt_x</p:attrName>
                                        </p:attrNameLst>
                                      </p:cBhvr>
                                      <p:tavLst>
                                        <p:tav tm="0">
                                          <p:val>
                                            <p:strVal val="1+#ppt_w/2"/>
                                          </p:val>
                                        </p:tav>
                                        <p:tav tm="100000">
                                          <p:val>
                                            <p:strVal val="#ppt_x"/>
                                          </p:val>
                                        </p:tav>
                                      </p:tavLst>
                                    </p:anim>
                                    <p:anim calcmode="lin" valueType="num">
                                      <p:cBhvr additive="base">
                                        <p:cTn id="110" dur="4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animBg="1"/>
      <p:bldP spid="7" grpId="1" animBg="1"/>
      <p:bldP spid="8" grpId="0" animBg="1"/>
      <p:bldP spid="8" grpId="1" animBg="1"/>
      <p:bldP spid="9" grpId="0" animBg="1"/>
      <p:bldP spid="9" grpId="1" animBg="1"/>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13" grpId="0" bldLvl="0" animBg="1"/>
      <p:bldP spid="1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acer\Desktop\新系统测试\系统截图\前台\留学情况.jpg"/>
          <p:cNvPicPr>
            <a:picLocks noChangeAspect="1"/>
          </p:cNvPicPr>
          <p:nvPr/>
        </p:nvPicPr>
        <p:blipFill>
          <a:blip r:embed="rId2"/>
          <a:stretch>
            <a:fillRect/>
          </a:stretch>
        </p:blipFill>
        <p:spPr>
          <a:xfrm>
            <a:off x="665798" y="0"/>
            <a:ext cx="6273800" cy="5143500"/>
          </a:xfrm>
          <a:prstGeom prst="rect">
            <a:avLst/>
          </a:prstGeom>
          <a:noFill/>
          <a:ln w="9525">
            <a:noFill/>
          </a:ln>
        </p:spPr>
      </p:pic>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2275" y="822960"/>
            <a:ext cx="7557135" cy="3391535"/>
          </a:xfrm>
          <a:prstGeom prst="rect">
            <a:avLst/>
          </a:prstGeom>
          <a:noFill/>
        </p:spPr>
        <p:txBody>
          <a:bodyPr wrap="square" rtlCol="0" anchor="t">
            <a:spAutoFit/>
          </a:bodyPr>
          <a:lstStyle/>
          <a:p>
            <a:pPr eaLnBrk="1" hangingPunct="1">
              <a:buFont typeface="Wingdings" panose="05000000000000000000" pitchFamily="2" charset="2"/>
              <a:buNone/>
            </a:pPr>
            <a:r>
              <a:rPr lang="en-US" altLang="zh-CN" sz="3600" b="1" dirty="0">
                <a:solidFill>
                  <a:srgbClr val="FF0000"/>
                </a:solidFill>
                <a:latin typeface="微软雅黑" panose="020B0503020204020204" pitchFamily="34" charset="-122"/>
                <a:ea typeface="微软雅黑" panose="020B0503020204020204" pitchFamily="34" charset="-122"/>
                <a:sym typeface="+mn-ea"/>
              </a:rPr>
              <a:t>3.</a:t>
            </a:r>
            <a:r>
              <a:rPr lang="zh-CN" altLang="en-US" sz="3600" b="1" dirty="0">
                <a:solidFill>
                  <a:srgbClr val="FF0000"/>
                </a:solidFill>
                <a:latin typeface="微软雅黑" panose="020B0503020204020204" pitchFamily="34" charset="-122"/>
                <a:ea typeface="微软雅黑" panose="020B0503020204020204" pitchFamily="34" charset="-122"/>
                <a:sym typeface="+mn-ea"/>
              </a:rPr>
              <a:t>提交并打印基本情况表</a:t>
            </a:r>
            <a:endParaRPr lang="zh-CN" altLang="en-US" sz="3600" b="1" dirty="0">
              <a:solidFill>
                <a:srgbClr val="FF0000"/>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pPr>
            <a:r>
              <a:rPr lang="zh-CN" altLang="en-US" b="1" dirty="0">
                <a:solidFill>
                  <a:srgbClr val="DDD9C3"/>
                </a:solidFill>
                <a:latin typeface="黑体" panose="02010609060101010101" charset="-122"/>
                <a:ea typeface="黑体" panose="02010609060101010101" charset="-122"/>
                <a:sym typeface="+mn-ea"/>
              </a:rPr>
              <a:t>  </a:t>
            </a:r>
            <a:endParaRPr lang="en-US" altLang="zh-CN" b="1" dirty="0">
              <a:solidFill>
                <a:srgbClr val="DDD9C3"/>
              </a:solidFill>
              <a:latin typeface="黑体" panose="02010609060101010101" charset="-122"/>
              <a:ea typeface="黑体" panose="02010609060101010101" charset="-122"/>
            </a:endParaRPr>
          </a:p>
          <a:p>
            <a:pPr eaLnBrk="1" hangingPunct="1">
              <a:buFont typeface="Wingdings" panose="05000000000000000000" pitchFamily="2" charset="2"/>
              <a:buNone/>
            </a:pPr>
            <a:r>
              <a:rPr lang="en-US" altLang="zh-CN" b="1" dirty="0">
                <a:solidFill>
                  <a:srgbClr val="DDD9C3"/>
                </a:solidFill>
                <a:latin typeface="黑体" panose="02010609060101010101" charset="-122"/>
                <a:ea typeface="黑体" panose="02010609060101010101" charset="-122"/>
                <a:sym typeface="+mn-ea"/>
              </a:rPr>
              <a:t>  </a:t>
            </a:r>
            <a:r>
              <a:rPr lang="zh-CN" altLang="en-US" sz="3200" b="1" dirty="0">
                <a:solidFill>
                  <a:schemeClr val="tx1"/>
                </a:solidFill>
                <a:latin typeface="微软雅黑" panose="020B0503020204020204" pitchFamily="34" charset="-122"/>
                <a:ea typeface="微软雅黑" panose="020B0503020204020204" pitchFamily="34" charset="-122"/>
                <a:sym typeface="+mn-ea"/>
              </a:rPr>
              <a:t>填写完成所有内容后，点击“提交”按钮，完成 表格填写。</a:t>
            </a:r>
          </a:p>
          <a:p>
            <a:pPr eaLnBrk="1" hangingPunct="1">
              <a:buFont typeface="Wingdings" panose="05000000000000000000" pitchFamily="2" charset="2"/>
              <a:buNone/>
            </a:pP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a:p>
            <a:pPr eaLnBrk="1" hangingPunct="1">
              <a:buFont typeface="Wingdings" panose="05000000000000000000" pitchFamily="2" charset="2"/>
              <a:buNone/>
            </a:pPr>
            <a:r>
              <a:rPr lang="zh-CN" altLang="en-US" sz="3200" b="1" dirty="0">
                <a:solidFill>
                  <a:schemeClr val="tx1"/>
                </a:solidFill>
                <a:latin typeface="微软雅黑" panose="020B0503020204020204" pitchFamily="34" charset="-122"/>
                <a:ea typeface="微软雅黑" panose="020B0503020204020204" pitchFamily="34" charset="-122"/>
                <a:sym typeface="+mn-ea"/>
              </a:rPr>
              <a:t>  成功提交后，点击“预览”</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按钮即可打印</a:t>
            </a:r>
            <a:r>
              <a:rPr lang="zh-CN" altLang="en-US" sz="3200" b="1" dirty="0">
                <a:solidFill>
                  <a:schemeClr val="tx1"/>
                </a:solidFill>
                <a:latin typeface="微软雅黑" panose="020B0503020204020204" pitchFamily="34" charset="-122"/>
                <a:ea typeface="微软雅黑" panose="020B0503020204020204" pitchFamily="34" charset="-122"/>
                <a:sym typeface="+mn-ea"/>
              </a:rPr>
              <a:t>已提交的基本情况表。</a:t>
            </a:r>
          </a:p>
        </p:txBody>
      </p:sp>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cer\Desktop\新系统测试\系统截图\前台\邀请人.jpg"/>
          <p:cNvPicPr>
            <a:picLocks noChangeAspect="1"/>
          </p:cNvPicPr>
          <p:nvPr/>
        </p:nvPicPr>
        <p:blipFill>
          <a:blip r:embed="rId2"/>
          <a:stretch>
            <a:fillRect/>
          </a:stretch>
        </p:blipFill>
        <p:spPr>
          <a:xfrm>
            <a:off x="0" y="285750"/>
            <a:ext cx="7692390" cy="4718685"/>
          </a:xfrm>
          <a:prstGeom prst="rect">
            <a:avLst/>
          </a:prstGeom>
          <a:noFill/>
          <a:ln w="9525">
            <a:noFill/>
          </a:ln>
        </p:spPr>
      </p:pic>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8025" y="1017270"/>
            <a:ext cx="6711315" cy="3108960"/>
          </a:xfrm>
          <a:prstGeom prst="rect">
            <a:avLst/>
          </a:prstGeom>
          <a:noFill/>
        </p:spPr>
        <p:txBody>
          <a:bodyPr wrap="square" rtlCol="0" anchor="t">
            <a:spAutoFit/>
          </a:bodyPr>
          <a:lstStyle/>
          <a:p>
            <a:pPr eaLnBrk="1" hangingPunct="1">
              <a:buFont typeface="Wingdings" pitchFamily="2" charset="2"/>
              <a:buChar char="ü"/>
            </a:pPr>
            <a:r>
              <a:rPr lang="zh-CN" altLang="en-US" sz="2800" b="1" dirty="0" smtClean="0">
                <a:solidFill>
                  <a:schemeClr val="tx1"/>
                </a:solidFill>
                <a:latin typeface="Arial" panose="020B0604020202020204" pitchFamily="34" charset="0"/>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所有通过我处办理派出手续的留学人员均需使用此系统，在线填写提交</a:t>
            </a:r>
            <a:r>
              <a:rPr lang="en-US" altLang="zh-CN" sz="2800" b="1" dirty="0">
                <a:solidFill>
                  <a:schemeClr val="tx1"/>
                </a:solidFill>
                <a:latin typeface="微软雅黑" panose="020B0503020204020204" pitchFamily="34" charset="-122"/>
                <a:ea typeface="微软雅黑" panose="020B0503020204020204" pitchFamily="34" charset="-122"/>
                <a:sym typeface="+mn-ea"/>
              </a:rPr>
              <a:t>《</a:t>
            </a:r>
            <a:r>
              <a:rPr lang="zh-CN" altLang="en-US" sz="2800" b="1" dirty="0">
                <a:solidFill>
                  <a:schemeClr val="tx1"/>
                </a:solidFill>
                <a:latin typeface="微软雅黑" panose="020B0503020204020204" pitchFamily="34" charset="-122"/>
                <a:ea typeface="微软雅黑" panose="020B0503020204020204" pitchFamily="34" charset="-122"/>
                <a:sym typeface="+mn-ea"/>
              </a:rPr>
              <a:t>留学人员基本情况表</a:t>
            </a:r>
            <a:r>
              <a:rPr lang="en-US" altLang="zh-CN" sz="2800" b="1" dirty="0">
                <a:solidFill>
                  <a:schemeClr val="tx1"/>
                </a:solidFill>
                <a:latin typeface="微软雅黑" panose="020B0503020204020204" pitchFamily="34" charset="-122"/>
                <a:ea typeface="微软雅黑" panose="020B0503020204020204" pitchFamily="34" charset="-122"/>
                <a:sym typeface="+mn-ea"/>
              </a:rPr>
              <a:t>》</a:t>
            </a:r>
            <a:r>
              <a:rPr lang="zh-CN" altLang="en-US" sz="2800" b="1" dirty="0">
                <a:solidFill>
                  <a:schemeClr val="tx1"/>
                </a:solidFill>
                <a:latin typeface="微软雅黑" panose="020B0503020204020204" pitchFamily="34" charset="-122"/>
                <a:ea typeface="微软雅黑" panose="020B0503020204020204" pitchFamily="34" charset="-122"/>
                <a:sym typeface="+mn-ea"/>
              </a:rPr>
              <a:t>。</a:t>
            </a:r>
          </a:p>
          <a:p>
            <a:pPr eaLnBrk="1" hangingPunct="1">
              <a:buFont typeface="Wingdings" panose="05000000000000000000" pitchFamily="2" charset="2"/>
              <a:buNone/>
            </a:pP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a:p>
            <a:pPr eaLnBrk="1" hangingPunct="1">
              <a:buFont typeface="Wingdings" pitchFamily="2" charset="2"/>
              <a:buChar char="ü"/>
            </a:pPr>
            <a:r>
              <a:rPr lang="zh-CN" altLang="en-US" sz="2800" b="1" dirty="0" smtClean="0">
                <a:solidFill>
                  <a:schemeClr val="tx1"/>
                </a:solidFill>
                <a:latin typeface="Arial" panose="020B0604020202020204" pitchFamily="34" charset="0"/>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在我处办理签证的留学人员，还可通过此系统查询办理签证的状态，系统一旦显示“</a:t>
            </a:r>
            <a:r>
              <a:rPr lang="zh-CN" altLang="en-US" sz="2800" b="1" dirty="0">
                <a:solidFill>
                  <a:srgbClr val="FF0000"/>
                </a:solidFill>
                <a:latin typeface="微软雅黑" panose="020B0503020204020204" pitchFamily="34" charset="-122"/>
                <a:ea typeface="微软雅黑" panose="020B0503020204020204" pitchFamily="34" charset="-122"/>
                <a:sym typeface="+mn-ea"/>
              </a:rPr>
              <a:t>已下签</a:t>
            </a:r>
            <a:r>
              <a:rPr lang="zh-CN" altLang="en-US" sz="2800" b="1" dirty="0">
                <a:solidFill>
                  <a:schemeClr val="tx1"/>
                </a:solidFill>
                <a:latin typeface="微软雅黑" panose="020B0503020204020204" pitchFamily="34" charset="-122"/>
                <a:ea typeface="微软雅黑" panose="020B0503020204020204" pitchFamily="34" charset="-122"/>
                <a:sym typeface="+mn-ea"/>
              </a:rPr>
              <a:t>”即说明签证已办好。</a:t>
            </a:r>
          </a:p>
        </p:txBody>
      </p:sp>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图片11"/>
          <p:cNvPicPr>
            <a:picLocks noGrp="1" noChangeAspect="1"/>
          </p:cNvPicPr>
          <p:nvPr/>
        </p:nvPicPr>
        <p:blipFill>
          <a:blip r:embed="rId2"/>
          <a:srcRect/>
          <a:stretch>
            <a:fillRect/>
          </a:stretch>
        </p:blipFill>
        <p:spPr>
          <a:xfrm>
            <a:off x="194310" y="224155"/>
            <a:ext cx="7395845" cy="4860290"/>
          </a:xfrm>
          <a:prstGeom prst="rect">
            <a:avLst/>
          </a:prstGeom>
          <a:noFill/>
          <a:ln w="9525">
            <a:noFill/>
          </a:ln>
        </p:spPr>
      </p:pic>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4" name="矩形 3"/>
          <p:cNvSpPr/>
          <p:nvPr/>
        </p:nvSpPr>
        <p:spPr>
          <a:xfrm>
            <a:off x="5220335" y="1419860"/>
            <a:ext cx="791845" cy="935990"/>
          </a:xfrm>
          <a:prstGeom prst="rect">
            <a:avLst/>
          </a:prstGeom>
          <a:noFill/>
          <a:ln>
            <a:solidFill>
              <a:srgbClr val="FF0000"/>
            </a:solidFill>
          </a:ln>
          <a:extLst>
            <a:ext uri="{909E8E84-426E-40DD-AFC4-6F175D3DCCD1}">
              <a14:hiddenFill xmlns=""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594965" y="1671490"/>
            <a:ext cx="2376264" cy="2025056"/>
          </a:xfrm>
          <a:prstGeom prst="triangle">
            <a:avLst/>
          </a:prstGeom>
          <a:solidFill>
            <a:schemeClr val="tx1">
              <a:lumMod val="65000"/>
              <a:lumOff val="35000"/>
              <a:alpha val="1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984641" y="1856894"/>
            <a:ext cx="1818005" cy="1935480"/>
          </a:xfrm>
          <a:prstGeom prst="rect">
            <a:avLst/>
          </a:prstGeom>
          <a:noFill/>
        </p:spPr>
        <p:txBody>
          <a:bodyPr wrap="none" rtlCol="0">
            <a:spAutoFit/>
          </a:bodyPr>
          <a:lstStyle/>
          <a:p>
            <a:r>
              <a:rPr lang="en-US" altLang="zh-CN" sz="12000" dirty="0" smtClean="0">
                <a:solidFill>
                  <a:schemeClr val="accent5"/>
                </a:solidFill>
                <a:latin typeface="Impact" panose="020B0806030902050204" pitchFamily="34" charset="0"/>
              </a:rPr>
              <a:t>05</a:t>
            </a:r>
          </a:p>
        </p:txBody>
      </p:sp>
      <p:sp>
        <p:nvSpPr>
          <p:cNvPr id="9" name="TextBox 8"/>
          <p:cNvSpPr txBox="1"/>
          <p:nvPr/>
        </p:nvSpPr>
        <p:spPr>
          <a:xfrm>
            <a:off x="2764790" y="2265045"/>
            <a:ext cx="6301740" cy="122745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600" b="1" noProof="0" dirty="0">
                <a:ln>
                  <a:noFill/>
                </a:ln>
                <a:solidFill>
                  <a:schemeClr val="tx1"/>
                </a:solidFill>
                <a:effectLst/>
                <a:uLnTx/>
                <a:uFillTx/>
                <a:latin typeface="微软雅黑" panose="020B0503020204020204" pitchFamily="34" charset="-122"/>
                <a:ea typeface="微软雅黑" panose="020B0503020204020204" pitchFamily="34" charset="-122"/>
                <a:cs typeface="方正豪体简体" panose="03000509000000000000" pitchFamily="65" charset="-122"/>
                <a:sym typeface="+mn-ea"/>
              </a:rPr>
              <a:t>主要国家签证办理要求及订购国际机票须知</a:t>
            </a:r>
          </a:p>
        </p:txBody>
      </p:sp>
      <p:cxnSp>
        <p:nvCxnSpPr>
          <p:cNvPr id="11" name="直接连接符 10"/>
          <p:cNvCxnSpPr/>
          <p:nvPr/>
        </p:nvCxnSpPr>
        <p:spPr>
          <a:xfrm>
            <a:off x="3200400" y="3491865"/>
            <a:ext cx="5615940" cy="63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18035669">
            <a:off x="1234880" y="1282354"/>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1283757">
            <a:off x="820843" y="1497553"/>
            <a:ext cx="191945" cy="1654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5968008">
            <a:off x="515105"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8" grpId="0"/>
      <p:bldP spid="9" grpId="0"/>
      <p:bldP spid="25" grpId="0" bldLvl="0" animBg="1"/>
      <p:bldP spid="25" grpId="1" bldLvl="0" animBg="1"/>
      <p:bldP spid="26" grpId="0" bldLvl="0" animBg="1"/>
      <p:bldP spid="26" grpId="1" bldLvl="0" animBg="1"/>
      <p:bldP spid="27" grpId="0" bldLvl="0" animBg="1"/>
      <p:bldP spid="27"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5059" name="图片 1"/>
          <p:cNvPicPr>
            <a:picLocks noChangeAspect="1"/>
          </p:cNvPicPr>
          <p:nvPr/>
        </p:nvPicPr>
        <p:blipFill>
          <a:blip r:embed="rId2"/>
          <a:stretch>
            <a:fillRect/>
          </a:stretch>
        </p:blipFill>
        <p:spPr>
          <a:xfrm>
            <a:off x="1260475" y="1131888"/>
            <a:ext cx="6632575" cy="3713162"/>
          </a:xfrm>
          <a:prstGeom prst="rect">
            <a:avLst/>
          </a:prstGeom>
          <a:noFill/>
          <a:ln w="9525">
            <a:noFill/>
          </a:ln>
        </p:spPr>
      </p:pic>
      <p:sp>
        <p:nvSpPr>
          <p:cNvPr id="4" name="文本框 3"/>
          <p:cNvSpPr txBox="1"/>
          <p:nvPr/>
        </p:nvSpPr>
        <p:spPr>
          <a:xfrm>
            <a:off x="3826510" y="388620"/>
            <a:ext cx="1501140" cy="743585"/>
          </a:xfrm>
          <a:prstGeom prst="rect">
            <a:avLst/>
          </a:prstGeom>
          <a:noFill/>
        </p:spPr>
        <p:txBody>
          <a:bodyPr wrap="none" rtlCol="0" anchor="t">
            <a:spAutoFit/>
          </a:bodyPr>
          <a:lstStyle/>
          <a:p>
            <a:r>
              <a:rPr lang="zh-CN" altLang="en-US" sz="4000" b="1" dirty="0">
                <a:solidFill>
                  <a:srgbClr val="FF0000"/>
                </a:solidFill>
                <a:latin typeface="微软雅黑" panose="020B0503020204020204" pitchFamily="34" charset="-122"/>
                <a:ea typeface="微软雅黑" panose="020B0503020204020204" pitchFamily="34" charset="-122"/>
                <a:sym typeface="+mn-ea"/>
              </a:rPr>
              <a:t>美  国</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内容占位符 4" descr="DS2019.jpg"/>
          <p:cNvPicPr>
            <a:picLocks noGrp="1" noChangeAspect="1"/>
          </p:cNvPicPr>
          <p:nvPr/>
        </p:nvPicPr>
        <p:blipFill>
          <a:blip r:embed="rId2"/>
          <a:srcRect/>
          <a:stretch>
            <a:fillRect/>
          </a:stretch>
        </p:blipFill>
        <p:spPr>
          <a:xfrm>
            <a:off x="5076825" y="268288"/>
            <a:ext cx="3375025" cy="4627563"/>
          </a:xfrm>
          <a:prstGeom prst="rect">
            <a:avLst/>
          </a:prstGeom>
          <a:noFill/>
          <a:ln w="38100" cap="sq">
            <a:solidFill>
              <a:srgbClr val="000000"/>
            </a:solidFill>
          </a:ln>
          <a:effectLst>
            <a:outerShdw dist="38100" dir="2700000" algn="ctr" rotWithShape="0">
              <a:srgbClr val="000000">
                <a:alpha val="40999"/>
              </a:srgbClr>
            </a:outerShdw>
          </a:effectLst>
        </p:spPr>
      </p:pic>
      <p:sp>
        <p:nvSpPr>
          <p:cNvPr id="6" name="流程图: 可选过程 5"/>
          <p:cNvSpPr/>
          <p:nvPr/>
        </p:nvSpPr>
        <p:spPr>
          <a:xfrm>
            <a:off x="5147945" y="483235"/>
            <a:ext cx="360045" cy="216535"/>
          </a:xfrm>
          <a:prstGeom prst="flowChartAlternateProcess">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5868035" y="483235"/>
            <a:ext cx="432435" cy="216535"/>
          </a:xfrm>
          <a:prstGeom prst="flowChartAlternateProcess">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5147945" y="1635760"/>
            <a:ext cx="792480" cy="431800"/>
          </a:xfrm>
          <a:prstGeom prst="flowChartAlternateProcess">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21690" y="1245870"/>
            <a:ext cx="3191510" cy="379158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DS-2019</a:t>
            </a:r>
            <a:r>
              <a:rPr lang="zh-CN" altLang="en-US"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表</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注意</a:t>
            </a:r>
            <a:r>
              <a:rPr lang="en-US" altLang="zh-CN"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kumimoji="0" lang="en-US" altLang="zh-CN"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1.</a:t>
            </a:r>
            <a:r>
              <a:rPr lang="zh-CN" altLang="en-US"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准确性</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2.</a:t>
            </a:r>
            <a:r>
              <a:rPr lang="zh-CN" altLang="en-US" sz="4000" b="1" noProof="0">
                <a:ln>
                  <a:noFill/>
                </a:ln>
                <a:solidFill>
                  <a:schemeClr val="tx1"/>
                </a:solidFill>
                <a:effectLst/>
                <a:uLnTx/>
                <a:uFillTx/>
                <a:latin typeface="微软雅黑" panose="020B0503020204020204" pitchFamily="34" charset="-122"/>
                <a:ea typeface="微软雅黑" panose="020B0503020204020204" pitchFamily="34" charset="-122"/>
                <a:sym typeface="+mn-ea"/>
              </a:rPr>
              <a:t>时效性</a:t>
            </a: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stretch>
            <a:fillRect/>
          </a:stretch>
        </p:blipFill>
        <p:spPr>
          <a:xfrm>
            <a:off x="4521200" y="357188"/>
            <a:ext cx="3916363" cy="1858962"/>
          </a:xfrm>
          <a:prstGeom prst="rect">
            <a:avLst/>
          </a:prstGeom>
          <a:noFill/>
          <a:ln w="9525">
            <a:noFill/>
          </a:ln>
        </p:spPr>
      </p:pic>
      <p:pic>
        <p:nvPicPr>
          <p:cNvPr id="47108" name="Picture 6"/>
          <p:cNvPicPr>
            <a:picLocks noChangeAspect="1"/>
          </p:cNvPicPr>
          <p:nvPr/>
        </p:nvPicPr>
        <p:blipFill>
          <a:blip r:embed="rId3" cstate="print"/>
          <a:stretch>
            <a:fillRect/>
          </a:stretch>
        </p:blipFill>
        <p:spPr>
          <a:xfrm>
            <a:off x="4521200" y="2216150"/>
            <a:ext cx="3916363" cy="1858963"/>
          </a:xfrm>
          <a:prstGeom prst="rect">
            <a:avLst/>
          </a:prstGeom>
          <a:noFill/>
          <a:ln w="9525">
            <a:noFill/>
          </a:ln>
        </p:spPr>
      </p:pic>
      <p:pic>
        <p:nvPicPr>
          <p:cNvPr id="47109" name="Picture 7"/>
          <p:cNvPicPr>
            <a:picLocks noChangeAspect="1"/>
          </p:cNvPicPr>
          <p:nvPr/>
        </p:nvPicPr>
        <p:blipFill>
          <a:blip r:embed="rId4" cstate="print"/>
          <a:stretch>
            <a:fillRect/>
          </a:stretch>
        </p:blipFill>
        <p:spPr>
          <a:xfrm>
            <a:off x="4521200" y="4081463"/>
            <a:ext cx="3916363" cy="804862"/>
          </a:xfrm>
          <a:prstGeom prst="rect">
            <a:avLst/>
          </a:prstGeom>
          <a:noFill/>
          <a:ln w="9525">
            <a:noFill/>
          </a:ln>
        </p:spPr>
      </p:pic>
      <p:sp>
        <p:nvSpPr>
          <p:cNvPr id="5" name="文本框 4"/>
          <p:cNvSpPr txBox="1"/>
          <p:nvPr/>
        </p:nvSpPr>
        <p:spPr>
          <a:xfrm>
            <a:off x="1313180" y="1611630"/>
            <a:ext cx="1557020" cy="678815"/>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6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I-20</a:t>
            </a:r>
            <a:r>
              <a:rPr lang="zh-CN" altLang="en-US" sz="36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表</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本框 4"/>
          <p:cNvSpPr txBox="1"/>
          <p:nvPr/>
        </p:nvSpPr>
        <p:spPr>
          <a:xfrm>
            <a:off x="1071538" y="785800"/>
            <a:ext cx="2501005" cy="646331"/>
          </a:xfrm>
          <a:prstGeom prst="rect">
            <a:avLst/>
          </a:prstGeom>
          <a:noFill/>
        </p:spPr>
        <p:txBody>
          <a:bodyPr wrap="none" rtlCol="0" anchor="t">
            <a:spAutoFit/>
          </a:bodyPr>
          <a:lstStyle/>
          <a:p>
            <a:pPr algn="ctr" fontAlgn="base">
              <a:spcBef>
                <a:spcPct val="0"/>
              </a:spcBef>
              <a:spcAft>
                <a:spcPct val="0"/>
              </a:spcAft>
              <a:defRPr/>
            </a:pPr>
            <a:r>
              <a:rPr lang="zh-CN" altLang="en-US" sz="3600" b="1" dirty="0" smtClean="0">
                <a:solidFill>
                  <a:srgbClr val="C00000"/>
                </a:solidFill>
                <a:latin typeface="黑体" pitchFamily="49" charset="-122"/>
                <a:ea typeface="黑体" pitchFamily="49" charset="-122"/>
                <a:sym typeface="Calibri" pitchFamily="34" charset="0"/>
              </a:rPr>
              <a:t>办理流程：</a:t>
            </a:r>
          </a:p>
        </p:txBody>
      </p:sp>
      <p:sp>
        <p:nvSpPr>
          <p:cNvPr id="6" name="内容占位符 2"/>
          <p:cNvSpPr>
            <a:spLocks noChangeArrowheads="1"/>
          </p:cNvSpPr>
          <p:nvPr/>
        </p:nvSpPr>
        <p:spPr bwMode="auto">
          <a:xfrm>
            <a:off x="1643042" y="1773243"/>
            <a:ext cx="6819918" cy="2798771"/>
          </a:xfrm>
          <a:prstGeom prst="rect">
            <a:avLst/>
          </a:prstGeom>
          <a:noFill/>
          <a:ln w="9525">
            <a:noFill/>
            <a:miter lim="800000"/>
            <a:headEnd/>
            <a:tailEnd/>
          </a:ln>
          <a:effectLst>
            <a:outerShdw dist="38100" dir="2700000" algn="tl" rotWithShape="0">
              <a:srgbClr val="808080">
                <a:alpha val="39998"/>
              </a:srgbClr>
            </a:outerShdw>
          </a:effectLst>
        </p:spPr>
        <p:txBody>
          <a:bodyPr/>
          <a:lstStyle/>
          <a:p>
            <a:pPr eaLnBrk="0" hangingPunct="0">
              <a:buFontTx/>
              <a:buNone/>
              <a:defRPr/>
            </a:pPr>
            <a:r>
              <a:rPr lang="zh-CN" altLang="en-US" sz="2800" b="1" dirty="0" smtClean="0">
                <a:ln/>
                <a:latin typeface="Lantinghei SC Demibold"/>
                <a:ea typeface="Lantinghei SC Demibold"/>
              </a:rPr>
              <a:t>第一步：准备签证申请所需材料</a:t>
            </a:r>
            <a:endParaRPr lang="en-US" altLang="zh-CN" sz="2800" b="1" dirty="0" smtClean="0">
              <a:ln/>
              <a:latin typeface="Lantinghei SC Demibold"/>
              <a:ea typeface="Lantinghei SC Demibold"/>
            </a:endParaRPr>
          </a:p>
          <a:p>
            <a:pPr eaLnBrk="0" hangingPunct="0">
              <a:defRPr/>
            </a:pPr>
            <a:endParaRPr lang="en-US" altLang="zh-CN" sz="1100" b="1" dirty="0" smtClean="0">
              <a:ln/>
              <a:latin typeface="Lantinghei SC Demibold"/>
              <a:ea typeface="Lantinghei SC Demibold"/>
            </a:endParaRPr>
          </a:p>
          <a:p>
            <a:pPr eaLnBrk="0" hangingPunct="0">
              <a:defRPr/>
            </a:pPr>
            <a:r>
              <a:rPr lang="zh-CN" altLang="en-US" sz="2800" b="1" dirty="0" smtClean="0">
                <a:ln/>
                <a:latin typeface="Lantinghei SC Demibold"/>
                <a:ea typeface="Lantinghei SC Demibold"/>
              </a:rPr>
              <a:t>第二步：预约签证面谈时间</a:t>
            </a:r>
            <a:endParaRPr lang="en-US" altLang="zh-CN" sz="2800" b="1" dirty="0" smtClean="0">
              <a:ln/>
              <a:latin typeface="Lantinghei SC Demibold"/>
              <a:ea typeface="Lantinghei SC Demibold"/>
            </a:endParaRPr>
          </a:p>
          <a:p>
            <a:pPr eaLnBrk="0" hangingPunct="0">
              <a:defRPr/>
            </a:pPr>
            <a:endParaRPr lang="en-US" altLang="zh-CN" sz="1100" b="1" dirty="0" smtClean="0">
              <a:ln/>
              <a:latin typeface="Lantinghei SC Demibold"/>
              <a:ea typeface="Lantinghei SC Demibold"/>
              <a:sym typeface="Calibri" pitchFamily="34" charset="0"/>
            </a:endParaRPr>
          </a:p>
          <a:p>
            <a:pPr eaLnBrk="0" hangingPunct="0">
              <a:defRPr/>
            </a:pPr>
            <a:r>
              <a:rPr lang="zh-CN" altLang="en-US" sz="2800" b="1" dirty="0" smtClean="0">
                <a:ln/>
                <a:latin typeface="Lantinghei SC Demibold"/>
                <a:ea typeface="Lantinghei SC Demibold"/>
                <a:sym typeface="Calibri" pitchFamily="34" charset="0"/>
              </a:rPr>
              <a:t>第三步：赴使馆进行签证面谈</a:t>
            </a:r>
          </a:p>
          <a:p>
            <a:pPr eaLnBrk="0" hangingPunct="0">
              <a:defRPr/>
            </a:pPr>
            <a:endParaRPr lang="zh-CN" altLang="en-US" sz="2400" dirty="0" smtClean="0">
              <a:solidFill>
                <a:srgbClr val="FF0000"/>
              </a:solidFill>
            </a:endParaRPr>
          </a:p>
          <a:p>
            <a:pPr eaLnBrk="0" hangingPunct="0">
              <a:buFontTx/>
              <a:buNone/>
              <a:defRPr/>
            </a:pPr>
            <a:endParaRPr lang="zh-CN" altLang="en-US" sz="2400" b="1" dirty="0" smtClean="0">
              <a:solidFill>
                <a:srgbClr val="FF0000"/>
              </a:solidFill>
              <a:latin typeface="华文细黑" pitchFamily="2" charset="-122"/>
              <a:ea typeface="华文细黑" pitchFamily="2" charset="-122"/>
            </a:endParaRPr>
          </a:p>
          <a:p>
            <a:pPr marL="381000" indent="-381000" eaLnBrk="0" hangingPunct="0">
              <a:lnSpc>
                <a:spcPct val="150000"/>
              </a:lnSpc>
              <a:spcBef>
                <a:spcPct val="20000"/>
              </a:spcBef>
              <a:buClr>
                <a:schemeClr val="tx1"/>
              </a:buClr>
              <a:defRPr/>
            </a:pPr>
            <a:endParaRPr lang="zh-CN" altLang="en-US" sz="2400" b="1" dirty="0">
              <a:solidFill>
                <a:schemeClr val="bg2"/>
              </a:solidFill>
              <a:latin typeface="Lantinghei SC Demibold"/>
              <a:ea typeface="Lantinghei SC Demibold"/>
              <a:cs typeface="Lantinghei SC Demibold"/>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p:nvSpPr>
        <p:spPr>
          <a:xfrm>
            <a:off x="594965" y="1671490"/>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912886" y="1856894"/>
            <a:ext cx="1596912"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chemeClr val="bg2"/>
                </a:solidFill>
              </a:rPr>
              <a:t>01</a:t>
            </a:r>
            <a:endParaRPr lang="zh-CN" altLang="en-US" dirty="0">
              <a:solidFill>
                <a:schemeClr val="bg2"/>
              </a:solidFill>
            </a:endParaRPr>
          </a:p>
        </p:txBody>
      </p:sp>
      <p:sp>
        <p:nvSpPr>
          <p:cNvPr id="25" name="等腰三角形 24"/>
          <p:cNvSpPr/>
          <p:nvPr/>
        </p:nvSpPr>
        <p:spPr>
          <a:xfrm rot="18035669">
            <a:off x="876105" y="1282354"/>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1283757">
            <a:off x="462068"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5968008">
            <a:off x="156330" y="188865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55900" y="2312035"/>
            <a:ext cx="5777230" cy="1323439"/>
          </a:xfrm>
          <a:prstGeom prst="rect">
            <a:avLst/>
          </a:prstGeom>
          <a:noFill/>
        </p:spPr>
        <p:txBody>
          <a:bodyPr wrap="square" rtlCol="0" anchor="t">
            <a:spAutoFit/>
          </a:bodyPr>
          <a:lstStyle/>
          <a:p>
            <a:pPr lvl="0" algn="r" eaLnBrk="1" hangingPunct="1">
              <a:buFont typeface="Arial" panose="020B0604020202020204" pitchFamily="34" charset="0"/>
              <a:buNone/>
            </a:pPr>
            <a:r>
              <a:rPr lang="zh-CN" altLang="en-US" sz="4000" b="1" dirty="0">
                <a:latin typeface="微软雅黑" panose="020B0503020204020204" pitchFamily="34" charset="-122"/>
                <a:ea typeface="微软雅黑" panose="020B0503020204020204" pitchFamily="34" charset="-122"/>
                <a:sym typeface="+mn-ea"/>
              </a:rPr>
              <a:t>教育部留学服务中心</a:t>
            </a:r>
            <a:r>
              <a:rPr lang="zh-CN" altLang="en-US" sz="4000" b="1" dirty="0" smtClean="0">
                <a:latin typeface="微软雅黑" panose="020B0503020204020204" pitchFamily="34" charset="-122"/>
                <a:ea typeface="微软雅黑" panose="020B0503020204020204" pitchFamily="34" charset="-122"/>
                <a:sym typeface="+mn-ea"/>
              </a:rPr>
              <a:t>介绍</a:t>
            </a:r>
            <a:endParaRPr lang="en-US" altLang="zh-CN" sz="4000" b="1" dirty="0" smtClean="0">
              <a:latin typeface="微软雅黑" panose="020B0503020204020204" pitchFamily="34" charset="-122"/>
              <a:ea typeface="微软雅黑" panose="020B0503020204020204" pitchFamily="34" charset="-122"/>
              <a:sym typeface="+mn-ea"/>
            </a:endParaRPr>
          </a:p>
          <a:p>
            <a:pPr lvl="0" algn="r" eaLnBrk="1" hangingPunct="1">
              <a:buFont typeface="Arial" panose="020B0604020202020204" pitchFamily="34" charset="0"/>
              <a:buNone/>
            </a:pP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9484" name="Picture 10" descr="can2"/>
          <p:cNvPicPr>
            <a:picLocks noChangeAspect="1"/>
          </p:cNvPicPr>
          <p:nvPr/>
        </p:nvPicPr>
        <p:blipFill>
          <a:blip r:embed="rId3"/>
          <a:stretch>
            <a:fillRect/>
          </a:stretch>
        </p:blipFill>
        <p:spPr>
          <a:xfrm>
            <a:off x="7520940" y="170180"/>
            <a:ext cx="1295400" cy="1295400"/>
          </a:xfrm>
          <a:prstGeom prst="rect">
            <a:avLst/>
          </a:prstGeom>
          <a:noFill/>
          <a:ln w="9525">
            <a:noFill/>
          </a:ln>
          <a:effectLst>
            <a:outerShdw blurRad="152400" dist="317500" dir="5400000" sx="90000" sy="-19000" rotWithShape="0">
              <a:prstClr val="black">
                <a:alpha val="15000"/>
              </a:prstClr>
            </a:outerShdw>
          </a:effectLst>
        </p:spPr>
      </p:pic>
      <p:cxnSp>
        <p:nvCxnSpPr>
          <p:cNvPr id="4" name="直接连接符 3"/>
          <p:cNvCxnSpPr/>
          <p:nvPr/>
        </p:nvCxnSpPr>
        <p:spPr>
          <a:xfrm>
            <a:off x="2872105" y="3170555"/>
            <a:ext cx="55448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8" grpId="0"/>
      <p:bldP spid="25" grpId="0" bldLvl="0" animBg="1"/>
      <p:bldP spid="25" grpId="1" bldLvl="0" animBg="1"/>
      <p:bldP spid="26" grpId="0" bldLvl="0" animBg="1"/>
      <p:bldP spid="26" grpId="1" bldLvl="0" animBg="1"/>
      <p:bldP spid="27" grpId="0" bldLvl="0" animBg="1"/>
      <p:bldP spid="27" grpId="1"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标题 1"/>
          <p:cNvSpPr/>
          <p:nvPr/>
        </p:nvSpPr>
        <p:spPr bwMode="auto">
          <a:xfrm>
            <a:off x="993140" y="286385"/>
            <a:ext cx="6858000" cy="422275"/>
          </a:xfrm>
          <a:prstGeom prst="rect">
            <a:avLst/>
          </a:prstGeom>
          <a:noFill/>
          <a:ln w="9525">
            <a:noFill/>
            <a:miter lim="800000"/>
          </a:ln>
          <a:effectLst/>
        </p:spPr>
        <p:txBody>
          <a:bodyPr anchor="ctr"/>
          <a:lstStyle/>
          <a:p>
            <a:pPr lvl="0" algn="ctr"/>
            <a:r>
              <a:rPr lang="zh-CN" altLang="en-US" sz="3300" b="1" dirty="0">
                <a:solidFill>
                  <a:srgbClr val="FF0000"/>
                </a:solidFill>
                <a:latin typeface="黑体" pitchFamily="49" charset="-122"/>
                <a:ea typeface="黑体" pitchFamily="49" charset="-122"/>
              </a:rPr>
              <a:t>第一步：准备签证申请所需材料</a:t>
            </a:r>
          </a:p>
        </p:txBody>
      </p:sp>
      <p:sp>
        <p:nvSpPr>
          <p:cNvPr id="5" name="内容占位符 2"/>
          <p:cNvSpPr/>
          <p:nvPr/>
        </p:nvSpPr>
        <p:spPr bwMode="auto">
          <a:xfrm>
            <a:off x="108268" y="899478"/>
            <a:ext cx="8892888" cy="3771900"/>
          </a:xfrm>
          <a:prstGeom prst="rect">
            <a:avLst/>
          </a:prstGeom>
          <a:noFill/>
          <a:ln w="9525">
            <a:noFill/>
            <a:miter lim="800000"/>
          </a:ln>
          <a:effectLst/>
        </p:spPr>
        <p:txBody>
          <a:bodyPr>
            <a:scene3d>
              <a:camera prst="orthographicFront"/>
              <a:lightRig rig="soft" dir="t">
                <a:rot lat="0" lon="0" rev="15600000"/>
              </a:lightRig>
            </a:scene3d>
            <a:sp3d extrusionH="57150" prstMaterial="softEdge">
              <a:bevelT w="25400" h="38100"/>
            </a:sp3d>
          </a:bodyPr>
          <a:lstStyle/>
          <a:p>
            <a:pPr marL="381000" lvl="0" indent="-381000">
              <a:lnSpc>
                <a:spcPct val="150000"/>
              </a:lnSpc>
              <a:spcBef>
                <a:spcPct val="20000"/>
              </a:spcBef>
              <a:buClr>
                <a:schemeClr val="tx1"/>
              </a:buClr>
              <a:buFont typeface="Wingdings" panose="05000000000000000000" pitchFamily="2" charset="2"/>
              <a:buAutoNum type="arabicPeriod"/>
            </a:pPr>
            <a:r>
              <a:rPr lang="zh-CN" altLang="en-US" sz="2400" b="1" dirty="0">
                <a:ln/>
                <a:solidFill>
                  <a:srgbClr val="1C70A4"/>
                </a:solidFill>
                <a:effectLst/>
                <a:latin typeface="Lantinghei SC Demibold"/>
                <a:ea typeface="Lantinghei SC Demibold"/>
              </a:rPr>
              <a:t>非移民签证电子申请表（</a:t>
            </a:r>
            <a:r>
              <a:rPr lang="en-US" altLang="zh-CN" sz="2400" b="1" dirty="0">
                <a:ln/>
                <a:solidFill>
                  <a:srgbClr val="1C70A4"/>
                </a:solidFill>
                <a:effectLst/>
                <a:latin typeface="Lantinghei SC Demibold"/>
                <a:ea typeface="Lantinghei SC Demibold"/>
              </a:rPr>
              <a:t>DS-160</a:t>
            </a:r>
            <a:r>
              <a:rPr lang="zh-CN" altLang="en-US" sz="2400" b="1" dirty="0">
                <a:ln/>
                <a:solidFill>
                  <a:srgbClr val="1C70A4"/>
                </a:solidFill>
                <a:effectLst/>
                <a:latin typeface="Lantinghei SC Demibold"/>
                <a:ea typeface="Lantinghei SC Demibold"/>
              </a:rPr>
              <a:t>表）</a:t>
            </a:r>
          </a:p>
          <a:p>
            <a:pPr marL="381000" lvl="0" indent="-381000">
              <a:lnSpc>
                <a:spcPct val="150000"/>
              </a:lnSpc>
              <a:spcBef>
                <a:spcPct val="20000"/>
              </a:spcBef>
              <a:buClr>
                <a:schemeClr val="tx1"/>
              </a:buClr>
              <a:buFont typeface="Wingdings" panose="05000000000000000000" pitchFamily="2" charset="2"/>
              <a:buAutoNum type="arabicPeriod"/>
            </a:pPr>
            <a:r>
              <a:rPr lang="zh-CN" altLang="en-US" sz="2400" b="1" dirty="0">
                <a:ln/>
                <a:solidFill>
                  <a:srgbClr val="1C70A4"/>
                </a:solidFill>
                <a:effectLst/>
                <a:latin typeface="Lantinghei SC Demibold"/>
                <a:ea typeface="Lantinghei SC Demibold"/>
              </a:rPr>
              <a:t>有效护照（有效期需超出在美预定停留期至少六个月）</a:t>
            </a:r>
          </a:p>
          <a:p>
            <a:pPr marL="381000" lvl="0" indent="-381000">
              <a:lnSpc>
                <a:spcPct val="150000"/>
              </a:lnSpc>
              <a:spcBef>
                <a:spcPct val="20000"/>
              </a:spcBef>
              <a:buClr>
                <a:schemeClr val="tx1"/>
              </a:buClr>
              <a:buFont typeface="Wingdings" panose="05000000000000000000" pitchFamily="2" charset="2"/>
              <a:buAutoNum type="arabicPeriod"/>
            </a:pPr>
            <a:r>
              <a:rPr lang="zh-CN" altLang="en-US" sz="2400" b="1" dirty="0">
                <a:ln/>
                <a:solidFill>
                  <a:srgbClr val="1C70A4"/>
                </a:solidFill>
                <a:effectLst/>
                <a:latin typeface="Lantinghei SC Demibold"/>
                <a:ea typeface="Lantinghei SC Demibold"/>
              </a:rPr>
              <a:t>在最近六个月内拍摄的</a:t>
            </a:r>
            <a:r>
              <a:rPr lang="en-US" altLang="zh-CN" sz="2400" b="1" dirty="0">
                <a:ln/>
                <a:solidFill>
                  <a:srgbClr val="1C70A4"/>
                </a:solidFill>
                <a:effectLst/>
                <a:latin typeface="Lantinghei SC Demibold"/>
                <a:ea typeface="Lantinghei SC Demibold"/>
              </a:rPr>
              <a:t>2</a:t>
            </a:r>
            <a:r>
              <a:rPr lang="zh-CN" altLang="en-US" sz="2400" b="1" dirty="0">
                <a:ln/>
                <a:solidFill>
                  <a:srgbClr val="1C70A4"/>
                </a:solidFill>
                <a:effectLst/>
                <a:latin typeface="Lantinghei SC Demibold"/>
                <a:ea typeface="Lantinghei SC Demibold"/>
              </a:rPr>
              <a:t>英寸</a:t>
            </a:r>
            <a:r>
              <a:rPr lang="en-US" altLang="zh-CN" sz="2400" b="1" dirty="0">
                <a:ln/>
                <a:solidFill>
                  <a:srgbClr val="1C70A4"/>
                </a:solidFill>
                <a:effectLst/>
                <a:latin typeface="Lantinghei SC Demibold"/>
                <a:ea typeface="Lantinghei SC Demibold"/>
              </a:rPr>
              <a:t>x2</a:t>
            </a:r>
            <a:r>
              <a:rPr lang="zh-CN" altLang="en-US" sz="2400" b="1" dirty="0">
                <a:ln/>
                <a:solidFill>
                  <a:srgbClr val="1C70A4"/>
                </a:solidFill>
                <a:effectLst/>
                <a:latin typeface="Lantinghei SC Demibold"/>
                <a:ea typeface="Lantinghei SC Demibold"/>
              </a:rPr>
              <a:t>英寸（</a:t>
            </a:r>
            <a:r>
              <a:rPr lang="en-US" altLang="zh-CN" sz="2400" b="1" dirty="0">
                <a:ln/>
                <a:solidFill>
                  <a:srgbClr val="1C70A4"/>
                </a:solidFill>
                <a:effectLst/>
                <a:latin typeface="Lantinghei SC Demibold"/>
                <a:ea typeface="Lantinghei SC Demibold"/>
              </a:rPr>
              <a:t>5</a:t>
            </a:r>
            <a:r>
              <a:rPr lang="zh-CN" altLang="en-US" sz="2400" b="1" dirty="0">
                <a:ln/>
                <a:solidFill>
                  <a:srgbClr val="1C70A4"/>
                </a:solidFill>
                <a:effectLst/>
                <a:latin typeface="Lantinghei SC Demibold"/>
                <a:ea typeface="Lantinghei SC Demibold"/>
              </a:rPr>
              <a:t>厘米</a:t>
            </a:r>
            <a:r>
              <a:rPr lang="en-US" altLang="zh-CN" sz="2400" b="1" dirty="0">
                <a:ln/>
                <a:solidFill>
                  <a:srgbClr val="1C70A4"/>
                </a:solidFill>
                <a:effectLst/>
                <a:latin typeface="Lantinghei SC Demibold"/>
                <a:ea typeface="Lantinghei SC Demibold"/>
              </a:rPr>
              <a:t>x5</a:t>
            </a:r>
            <a:r>
              <a:rPr lang="zh-CN" altLang="en-US" sz="2400" b="1" dirty="0">
                <a:ln/>
                <a:solidFill>
                  <a:srgbClr val="1C70A4"/>
                </a:solidFill>
                <a:effectLst/>
                <a:latin typeface="Lantinghei SC Demibold"/>
                <a:ea typeface="Lantinghei SC Demibold"/>
              </a:rPr>
              <a:t>厘米）照片</a:t>
            </a:r>
            <a:r>
              <a:rPr lang="en-US" altLang="zh-CN" sz="2400" b="1" dirty="0">
                <a:ln/>
                <a:solidFill>
                  <a:srgbClr val="1C70A4"/>
                </a:solidFill>
                <a:effectLst/>
                <a:latin typeface="Lantinghei SC Demibold"/>
                <a:ea typeface="Lantinghei SC Demibold"/>
              </a:rPr>
              <a:t>1</a:t>
            </a:r>
            <a:r>
              <a:rPr lang="zh-CN" altLang="en-US" sz="2400" b="1" dirty="0">
                <a:ln/>
                <a:solidFill>
                  <a:srgbClr val="1C70A4"/>
                </a:solidFill>
                <a:effectLst/>
                <a:latin typeface="Lantinghei SC Demibold"/>
                <a:ea typeface="Lantinghei SC Demibold"/>
              </a:rPr>
              <a:t>张</a:t>
            </a:r>
          </a:p>
          <a:p>
            <a:pPr marL="381000" lvl="0" indent="-381000">
              <a:lnSpc>
                <a:spcPct val="150000"/>
              </a:lnSpc>
              <a:spcBef>
                <a:spcPct val="20000"/>
              </a:spcBef>
              <a:buClr>
                <a:schemeClr val="tx1"/>
              </a:buClr>
              <a:buFont typeface="Wingdings" panose="05000000000000000000" pitchFamily="2" charset="2"/>
              <a:buAutoNum type="arabicPeriod"/>
            </a:pPr>
            <a:r>
              <a:rPr lang="zh-CN" altLang="en-US" sz="2400" b="1" dirty="0">
                <a:ln/>
                <a:solidFill>
                  <a:srgbClr val="1C70A4"/>
                </a:solidFill>
                <a:effectLst/>
                <a:latin typeface="Lantinghei SC Demibold"/>
                <a:ea typeface="Lantinghei SC Demibold"/>
              </a:rPr>
              <a:t>签证申请费</a:t>
            </a:r>
            <a:r>
              <a:rPr lang="en-US" altLang="zh-CN" sz="2400" b="1" dirty="0">
                <a:ln/>
                <a:solidFill>
                  <a:srgbClr val="1C70A4"/>
                </a:solidFill>
                <a:effectLst/>
                <a:latin typeface="Lantinghei SC Demibold"/>
                <a:ea typeface="Lantinghei SC Demibold"/>
              </a:rPr>
              <a:t>160</a:t>
            </a:r>
            <a:r>
              <a:rPr lang="zh-CN" altLang="en-US" sz="2400" b="1" dirty="0">
                <a:ln/>
                <a:solidFill>
                  <a:srgbClr val="1C70A4"/>
                </a:solidFill>
                <a:effectLst/>
                <a:latin typeface="Lantinghei SC Demibold"/>
                <a:ea typeface="Lantinghei SC Demibold"/>
              </a:rPr>
              <a:t>美元（</a:t>
            </a:r>
            <a:r>
              <a:rPr lang="zh-CN" altLang="en-US" sz="2400" b="1" dirty="0" smtClean="0">
                <a:ln/>
                <a:solidFill>
                  <a:srgbClr val="1C70A4"/>
                </a:solidFill>
                <a:effectLst/>
                <a:latin typeface="Lantinghei SC Demibold"/>
                <a:ea typeface="Lantinghei SC Demibold"/>
              </a:rPr>
              <a:t>约</a:t>
            </a:r>
            <a:r>
              <a:rPr lang="en-US" altLang="zh-CN" sz="2400" b="1" dirty="0" smtClean="0">
                <a:ln/>
                <a:solidFill>
                  <a:srgbClr val="1C70A4"/>
                </a:solidFill>
                <a:effectLst/>
                <a:latin typeface="Lantinghei SC Demibold"/>
                <a:ea typeface="Lantinghei SC Demibold"/>
              </a:rPr>
              <a:t>1024</a:t>
            </a:r>
            <a:r>
              <a:rPr lang="zh-CN" altLang="en-US" sz="2400" b="1" dirty="0" smtClean="0">
                <a:ln/>
                <a:solidFill>
                  <a:srgbClr val="1C70A4"/>
                </a:solidFill>
                <a:effectLst/>
                <a:latin typeface="Lantinghei SC Demibold"/>
                <a:ea typeface="Lantinghei SC Demibold"/>
              </a:rPr>
              <a:t>元</a:t>
            </a:r>
            <a:r>
              <a:rPr lang="zh-CN" altLang="en-US" sz="2400" b="1" dirty="0">
                <a:ln/>
                <a:solidFill>
                  <a:srgbClr val="1C70A4"/>
                </a:solidFill>
                <a:effectLst/>
                <a:latin typeface="Lantinghei SC Demibold"/>
                <a:ea typeface="Lantinghei SC Demibold"/>
              </a:rPr>
              <a:t>人民币；随汇率浮动）</a:t>
            </a:r>
          </a:p>
          <a:p>
            <a:pPr marL="381000" lvl="0" indent="-381000">
              <a:lnSpc>
                <a:spcPct val="150000"/>
              </a:lnSpc>
              <a:spcBef>
                <a:spcPct val="20000"/>
              </a:spcBef>
              <a:buClr>
                <a:schemeClr val="tx1"/>
              </a:buClr>
              <a:buFont typeface="Wingdings" panose="05000000000000000000" pitchFamily="2" charset="2"/>
              <a:buAutoNum type="arabicPeriod"/>
            </a:pPr>
            <a:r>
              <a:rPr lang="en-US" altLang="zh-CN" sz="2400" b="1" dirty="0">
                <a:ln/>
                <a:solidFill>
                  <a:srgbClr val="1C70A4"/>
                </a:solidFill>
                <a:effectLst/>
                <a:latin typeface="Lantinghei SC Demibold"/>
                <a:ea typeface="Lantinghei SC Demibold"/>
              </a:rPr>
              <a:t>DS-2019</a:t>
            </a:r>
            <a:r>
              <a:rPr lang="zh-CN" altLang="en-US" sz="2400" b="1" dirty="0">
                <a:ln/>
                <a:solidFill>
                  <a:srgbClr val="1C70A4"/>
                </a:solidFill>
                <a:effectLst/>
                <a:latin typeface="Lantinghei SC Demibold"/>
                <a:ea typeface="Lantinghei SC Demibold"/>
              </a:rPr>
              <a:t>表或</a:t>
            </a:r>
            <a:r>
              <a:rPr lang="en-US" altLang="zh-CN" sz="2400" b="1" dirty="0">
                <a:ln/>
                <a:solidFill>
                  <a:srgbClr val="1C70A4"/>
                </a:solidFill>
                <a:effectLst/>
                <a:latin typeface="Lantinghei SC Demibold"/>
                <a:ea typeface="Lantinghei SC Demibold"/>
              </a:rPr>
              <a:t>I-20</a:t>
            </a:r>
            <a:r>
              <a:rPr lang="zh-CN" altLang="en-US" sz="2400" b="1" dirty="0">
                <a:ln/>
                <a:solidFill>
                  <a:srgbClr val="1C70A4"/>
                </a:solidFill>
                <a:effectLst/>
                <a:latin typeface="Lantinghei SC Demibold"/>
                <a:ea typeface="Lantinghei SC Demibold"/>
              </a:rPr>
              <a:t>表</a:t>
            </a:r>
          </a:p>
          <a:p>
            <a:pPr marL="381000" lvl="0" indent="-381000">
              <a:lnSpc>
                <a:spcPct val="150000"/>
              </a:lnSpc>
              <a:spcBef>
                <a:spcPct val="20000"/>
              </a:spcBef>
              <a:buClr>
                <a:schemeClr val="tx1"/>
              </a:buClr>
              <a:buFont typeface="Wingdings" panose="05000000000000000000" pitchFamily="2" charset="2"/>
              <a:buAutoNum type="arabicPeriod"/>
            </a:pPr>
            <a:r>
              <a:rPr lang="en-US" altLang="zh-CN" sz="2400" b="1" dirty="0">
                <a:ln/>
                <a:solidFill>
                  <a:srgbClr val="1C70A4"/>
                </a:solidFill>
                <a:effectLst/>
                <a:latin typeface="Lantinghei SC Demibold"/>
                <a:ea typeface="Lantinghei SC Demibold"/>
              </a:rPr>
              <a:t>SEVIS</a:t>
            </a:r>
            <a:r>
              <a:rPr lang="zh-CN" altLang="en-US" sz="2400" b="1" dirty="0">
                <a:ln/>
                <a:solidFill>
                  <a:srgbClr val="1C70A4"/>
                </a:solidFill>
                <a:effectLst/>
                <a:latin typeface="Lantinghei SC Demibold"/>
                <a:ea typeface="Lantinghei SC Demibold"/>
              </a:rPr>
              <a:t>缴费收据（</a:t>
            </a:r>
            <a:r>
              <a:rPr lang="en-US" altLang="zh-CN" sz="2400" b="1" dirty="0">
                <a:ln/>
                <a:solidFill>
                  <a:srgbClr val="1C70A4"/>
                </a:solidFill>
                <a:effectLst/>
                <a:latin typeface="Lantinghei SC Demibold"/>
                <a:ea typeface="Lantinghei SC Demibold"/>
              </a:rPr>
              <a:t>I-901</a:t>
            </a:r>
            <a:r>
              <a:rPr lang="zh-CN" altLang="en-US" sz="2400" b="1" dirty="0">
                <a:ln/>
                <a:solidFill>
                  <a:srgbClr val="1C70A4"/>
                </a:solidFill>
                <a:effectLst/>
                <a:latin typeface="Lantinghei SC Demibold"/>
                <a:ea typeface="Lantinghei SC Demibold"/>
              </a:rPr>
              <a:t>表）</a:t>
            </a:r>
          </a:p>
          <a:p>
            <a:pPr marL="381000" lvl="0" indent="-381000">
              <a:lnSpc>
                <a:spcPct val="150000"/>
              </a:lnSpc>
              <a:spcBef>
                <a:spcPct val="20000"/>
              </a:spcBef>
              <a:buClr>
                <a:schemeClr val="tx1"/>
              </a:buClr>
              <a:buFont typeface="Arial" panose="020B0604020202020204" pitchFamily="34" charset="0"/>
              <a:buNone/>
            </a:pPr>
            <a:endParaRPr lang="zh-CN" altLang="en-US" sz="2400" b="1" dirty="0">
              <a:ln/>
              <a:solidFill>
                <a:schemeClr val="accent4"/>
              </a:solidFill>
              <a:effectLst/>
              <a:latin typeface="Lantinghei SC Demibold"/>
              <a:ea typeface="Lantinghei SC Demibold"/>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8" name="Rectangle 12"/>
          <p:cNvSpPr>
            <a:spLocks noGrp="1"/>
          </p:cNvSpPr>
          <p:nvPr>
            <p:ph type="title"/>
          </p:nvPr>
        </p:nvSpPr>
        <p:spPr>
          <a:xfrm>
            <a:off x="2268538" y="123825"/>
            <a:ext cx="6172200" cy="650875"/>
          </a:xfrm>
        </p:spPr>
        <p:txBody>
          <a:bodyPr vert="horz" wrap="square" lIns="91440" tIns="45720" rIns="91440" bIns="45720" anchor="ctr">
            <a:normAutofit fontScale="90000"/>
          </a:bodyPr>
          <a:lstStyle/>
          <a:p>
            <a:pPr lvl="0" algn="l" eaLnBrk="1" hangingPunct="1"/>
            <a:r>
              <a:rPr lang="zh-CN" altLang="en-US" sz="4000" b="1" dirty="0">
                <a:solidFill>
                  <a:schemeClr val="tx1"/>
                </a:solidFill>
                <a:latin typeface="微软雅黑" panose="020B0503020204020204" pitchFamily="34" charset="-122"/>
                <a:ea typeface="微软雅黑" panose="020B0503020204020204" pitchFamily="34" charset="-122"/>
              </a:rPr>
              <a:t>在线填写</a:t>
            </a:r>
            <a:r>
              <a:rPr lang="en-US" altLang="zh-CN" sz="4000" b="1" dirty="0">
                <a:solidFill>
                  <a:schemeClr val="tx1"/>
                </a:solidFill>
                <a:latin typeface="微软雅黑" panose="020B0503020204020204" pitchFamily="34" charset="-122"/>
                <a:ea typeface="微软雅黑" panose="020B0503020204020204" pitchFamily="34" charset="-122"/>
              </a:rPr>
              <a:t>DS-160</a:t>
            </a:r>
            <a:r>
              <a:rPr lang="zh-CN" altLang="en-US" sz="4000" b="1" dirty="0">
                <a:solidFill>
                  <a:schemeClr val="tx1"/>
                </a:solidFill>
                <a:latin typeface="微软雅黑" panose="020B0503020204020204" pitchFamily="34" charset="-122"/>
                <a:ea typeface="微软雅黑" panose="020B0503020204020204" pitchFamily="34" charset="-122"/>
              </a:rPr>
              <a:t>表</a:t>
            </a:r>
          </a:p>
        </p:txBody>
      </p:sp>
      <p:pic>
        <p:nvPicPr>
          <p:cNvPr id="50179" name="Picture 7" descr="DS160表"/>
          <p:cNvPicPr>
            <a:picLocks noGrp="1" noChangeAspect="1"/>
          </p:cNvPicPr>
          <p:nvPr>
            <p:ph sz="half" idx="1"/>
          </p:nvPr>
        </p:nvPicPr>
        <p:blipFill>
          <a:blip r:embed="rId2"/>
          <a:srcRect/>
          <a:stretch>
            <a:fillRect/>
          </a:stretch>
        </p:blipFill>
        <p:spPr>
          <a:xfrm>
            <a:off x="765810" y="794385"/>
            <a:ext cx="3424555" cy="3949065"/>
          </a:xfrm>
        </p:spPr>
      </p:pic>
      <p:pic>
        <p:nvPicPr>
          <p:cNvPr id="50180" name="Picture 11" descr="测试照片"/>
          <p:cNvPicPr>
            <a:picLocks noChangeAspect="1"/>
          </p:cNvPicPr>
          <p:nvPr/>
        </p:nvPicPr>
        <p:blipFill>
          <a:blip r:embed="rId3"/>
          <a:srcRect/>
          <a:stretch>
            <a:fillRect/>
          </a:stretch>
        </p:blipFill>
        <p:spPr>
          <a:xfrm>
            <a:off x="5241290" y="662940"/>
            <a:ext cx="3199765" cy="43541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1202" name="Rectangle 7"/>
          <p:cNvSpPr/>
          <p:nvPr/>
        </p:nvSpPr>
        <p:spPr>
          <a:xfrm>
            <a:off x="1943100" y="177165"/>
            <a:ext cx="5297488" cy="422275"/>
          </a:xfrm>
          <a:prstGeom prst="rect">
            <a:avLst/>
          </a:prstGeom>
          <a:noFill/>
          <a:ln w="9525">
            <a:noFill/>
          </a:ln>
        </p:spPr>
        <p:txBody>
          <a:bodyPr anchor="ctr"/>
          <a:lstStyle/>
          <a:p>
            <a:pPr lvl="0" algn="ctr"/>
            <a:r>
              <a:rPr lang="zh-CN" altLang="en-US" sz="3600" b="1" dirty="0">
                <a:solidFill>
                  <a:srgbClr val="FF0000"/>
                </a:solidFill>
                <a:latin typeface="黑体" pitchFamily="49" charset="-122"/>
                <a:ea typeface="黑体" pitchFamily="49" charset="-122"/>
              </a:rPr>
              <a:t>签证申请费</a:t>
            </a:r>
          </a:p>
        </p:txBody>
      </p:sp>
      <p:sp>
        <p:nvSpPr>
          <p:cNvPr id="24579" name="Rectangle 8"/>
          <p:cNvSpPr>
            <a:spLocks noChangeArrowheads="1"/>
          </p:cNvSpPr>
          <p:nvPr/>
        </p:nvSpPr>
        <p:spPr bwMode="auto">
          <a:xfrm>
            <a:off x="536578" y="772478"/>
            <a:ext cx="8321702" cy="4228164"/>
          </a:xfrm>
          <a:prstGeom prst="rect">
            <a:avLst/>
          </a:prstGeom>
          <a:noFill/>
          <a:ln w="9525">
            <a:noFill/>
            <a:miter lim="800000"/>
          </a:ln>
          <a:effectLst/>
        </p:spPr>
        <p:txBody>
          <a:bodyPr/>
          <a:lstStyle/>
          <a:p>
            <a:pPr lvl="0">
              <a:lnSpc>
                <a:spcPct val="150000"/>
              </a:lnSpc>
              <a:spcBef>
                <a:spcPct val="20000"/>
              </a:spcBef>
              <a:buClr>
                <a:schemeClr val="tx1"/>
              </a:buClr>
              <a:buFont typeface="Arial" panose="020B0604020202020204" pitchFamily="34" charset="0"/>
              <a:buNone/>
            </a:pPr>
            <a:r>
              <a:rPr lang="en-US" altLang="zh-CN" sz="2400" b="1" dirty="0">
                <a:solidFill>
                  <a:srgbClr val="0070C0"/>
                </a:solidFill>
                <a:latin typeface="微软雅黑" panose="020B0503020204020204" pitchFamily="34" charset="-122"/>
                <a:ea typeface="微软雅黑" panose="020B0503020204020204" pitchFamily="34" charset="-122"/>
              </a:rPr>
              <a:t>J1</a:t>
            </a:r>
            <a:r>
              <a:rPr lang="zh-CN" altLang="en-US" sz="2400" b="1" dirty="0">
                <a:solidFill>
                  <a:srgbClr val="0070C0"/>
                </a:solidFill>
                <a:latin typeface="微软雅黑" panose="020B0503020204020204" pitchFamily="34" charset="-122"/>
                <a:ea typeface="微软雅黑" panose="020B0503020204020204" pitchFamily="34" charset="-122"/>
              </a:rPr>
              <a:t>或</a:t>
            </a:r>
            <a:r>
              <a:rPr lang="en-US" altLang="zh-CN" sz="2400" b="1" dirty="0">
                <a:solidFill>
                  <a:srgbClr val="0070C0"/>
                </a:solidFill>
                <a:latin typeface="微软雅黑" panose="020B0503020204020204" pitchFamily="34" charset="-122"/>
                <a:ea typeface="微软雅黑" panose="020B0503020204020204" pitchFamily="34" charset="-122"/>
              </a:rPr>
              <a:t>F1</a:t>
            </a:r>
            <a:r>
              <a:rPr lang="zh-CN" altLang="en-US" sz="2400" b="1" dirty="0">
                <a:solidFill>
                  <a:srgbClr val="0070C0"/>
                </a:solidFill>
                <a:latin typeface="微软雅黑" panose="020B0503020204020204" pitchFamily="34" charset="-122"/>
                <a:ea typeface="微软雅黑" panose="020B0503020204020204" pitchFamily="34" charset="-122"/>
              </a:rPr>
              <a:t>类型签证费用：</a:t>
            </a:r>
            <a:r>
              <a:rPr lang="en-US" altLang="zh-CN" sz="2400" b="1" dirty="0">
                <a:solidFill>
                  <a:srgbClr val="0070C0"/>
                </a:solidFill>
                <a:latin typeface="微软雅黑" panose="020B0503020204020204" pitchFamily="34" charset="-122"/>
                <a:ea typeface="微软雅黑" panose="020B0503020204020204" pitchFamily="34" charset="-122"/>
              </a:rPr>
              <a:t>160</a:t>
            </a:r>
            <a:r>
              <a:rPr lang="zh-CN" altLang="en-US" sz="2400" b="1" dirty="0">
                <a:solidFill>
                  <a:srgbClr val="0070C0"/>
                </a:solidFill>
                <a:latin typeface="微软雅黑" panose="020B0503020204020204" pitchFamily="34" charset="-122"/>
                <a:ea typeface="微软雅黑" panose="020B0503020204020204" pitchFamily="34" charset="-122"/>
              </a:rPr>
              <a:t>美元（</a:t>
            </a:r>
            <a:r>
              <a:rPr lang="zh-CN" altLang="en-US" sz="2400" b="1" dirty="0" smtClean="0">
                <a:solidFill>
                  <a:srgbClr val="0070C0"/>
                </a:solidFill>
                <a:latin typeface="微软雅黑" panose="020B0503020204020204" pitchFamily="34" charset="-122"/>
                <a:ea typeface="微软雅黑" panose="020B0503020204020204" pitchFamily="34" charset="-122"/>
              </a:rPr>
              <a:t>约</a:t>
            </a:r>
            <a:r>
              <a:rPr lang="en-US" altLang="zh-CN" sz="2400" b="1" dirty="0" smtClean="0">
                <a:solidFill>
                  <a:srgbClr val="0070C0"/>
                </a:solidFill>
                <a:latin typeface="微软雅黑" panose="020B0503020204020204" pitchFamily="34" charset="-122"/>
                <a:ea typeface="微软雅黑" panose="020B0503020204020204" pitchFamily="34" charset="-122"/>
              </a:rPr>
              <a:t>1024</a:t>
            </a:r>
            <a:r>
              <a:rPr lang="zh-CN" altLang="en-US" sz="2400" b="1" dirty="0" smtClean="0">
                <a:solidFill>
                  <a:srgbClr val="0070C0"/>
                </a:solidFill>
                <a:latin typeface="微软雅黑" panose="020B0503020204020204" pitchFamily="34" charset="-122"/>
                <a:ea typeface="微软雅黑" panose="020B0503020204020204" pitchFamily="34" charset="-122"/>
              </a:rPr>
              <a:t>元</a:t>
            </a:r>
            <a:r>
              <a:rPr lang="zh-CN" altLang="en-US" sz="2400" b="1" dirty="0">
                <a:solidFill>
                  <a:srgbClr val="0070C0"/>
                </a:solidFill>
                <a:latin typeface="微软雅黑" panose="020B0503020204020204" pitchFamily="34" charset="-122"/>
                <a:ea typeface="微软雅黑" panose="020B0503020204020204" pitchFamily="34" charset="-122"/>
              </a:rPr>
              <a:t>人民币，根据汇率有所浮动）</a:t>
            </a:r>
          </a:p>
          <a:p>
            <a:pPr lvl="0">
              <a:lnSpc>
                <a:spcPct val="150000"/>
              </a:lnSpc>
              <a:spcBef>
                <a:spcPct val="20000"/>
              </a:spcBef>
              <a:buClr>
                <a:schemeClr val="tx1"/>
              </a:buClr>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支付方式：	</a:t>
            </a:r>
            <a:r>
              <a:rPr lang="en-US" altLang="zh-CN" sz="2400" b="1" dirty="0">
                <a:solidFill>
                  <a:srgbClr val="0070C0"/>
                </a:solidFill>
                <a:latin typeface="微软雅黑" panose="020B0503020204020204" pitchFamily="34" charset="-122"/>
                <a:ea typeface="微软雅黑" panose="020B0503020204020204" pitchFamily="34" charset="-122"/>
              </a:rPr>
              <a:t>1</a:t>
            </a:r>
            <a:r>
              <a:rPr lang="zh-CN" altLang="en-US" sz="2400" b="1" dirty="0">
                <a:solidFill>
                  <a:srgbClr val="0070C0"/>
                </a:solidFill>
                <a:latin typeface="微软雅黑" panose="020B0503020204020204" pitchFamily="34" charset="-122"/>
                <a:ea typeface="微软雅黑" panose="020B0503020204020204" pitchFamily="34" charset="-122"/>
              </a:rPr>
              <a:t>）由中国本地的银行发行的借记卡在网上支付</a:t>
            </a:r>
          </a:p>
          <a:p>
            <a:pPr lvl="0">
              <a:lnSpc>
                <a:spcPct val="150000"/>
              </a:lnSpc>
              <a:spcBef>
                <a:spcPct val="20000"/>
              </a:spcBef>
              <a:buClr>
                <a:schemeClr val="tx1"/>
              </a:buClr>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		</a:t>
            </a:r>
            <a:r>
              <a:rPr lang="en-US" altLang="zh-CN" sz="2400" b="1" dirty="0">
                <a:solidFill>
                  <a:srgbClr val="0070C0"/>
                </a:solidFill>
                <a:latin typeface="微软雅黑" panose="020B0503020204020204" pitchFamily="34" charset="-122"/>
                <a:ea typeface="微软雅黑" panose="020B0503020204020204" pitchFamily="34" charset="-122"/>
              </a:rPr>
              <a:t>2</a:t>
            </a:r>
            <a:r>
              <a:rPr lang="zh-CN" altLang="en-US" sz="2400" b="1" dirty="0">
                <a:solidFill>
                  <a:srgbClr val="0070C0"/>
                </a:solidFill>
                <a:latin typeface="微软雅黑" panose="020B0503020204020204" pitchFamily="34" charset="-122"/>
                <a:ea typeface="微软雅黑" panose="020B0503020204020204" pitchFamily="34" charset="-122"/>
              </a:rPr>
              <a:t>）在中信银行柜台办理现金支付</a:t>
            </a:r>
          </a:p>
          <a:p>
            <a:pPr lvl="0">
              <a:lnSpc>
                <a:spcPct val="150000"/>
              </a:lnSpc>
              <a:spcBef>
                <a:spcPct val="20000"/>
              </a:spcBef>
              <a:buClr>
                <a:schemeClr val="tx1"/>
              </a:buClr>
              <a:buFont typeface="Arial" panose="020B0604020202020204" pitchFamily="34" charset="0"/>
              <a:buNone/>
            </a:pPr>
            <a:r>
              <a:rPr lang="zh-CN" altLang="en-US" sz="2400" b="1" dirty="0">
                <a:solidFill>
                  <a:srgbClr val="0070C0"/>
                </a:solidFill>
                <a:latin typeface="微软雅黑" panose="020B0503020204020204" pitchFamily="34" charset="-122"/>
                <a:ea typeface="微软雅黑" panose="020B0503020204020204" pitchFamily="34" charset="-122"/>
              </a:rPr>
              <a:t>	           </a:t>
            </a:r>
            <a:r>
              <a:rPr lang="en-US" altLang="zh-CN" sz="2400" b="1" dirty="0">
                <a:solidFill>
                  <a:srgbClr val="0070C0"/>
                </a:solidFill>
                <a:latin typeface="微软雅黑" panose="020B0503020204020204" pitchFamily="34" charset="-122"/>
                <a:ea typeface="微软雅黑" panose="020B0503020204020204" pitchFamily="34" charset="-122"/>
              </a:rPr>
              <a:t>3</a:t>
            </a:r>
            <a:r>
              <a:rPr lang="zh-CN" altLang="en-US" sz="2400" b="1" dirty="0">
                <a:solidFill>
                  <a:srgbClr val="0070C0"/>
                </a:solidFill>
                <a:latin typeface="微软雅黑" panose="020B0503020204020204" pitchFamily="34" charset="-122"/>
                <a:ea typeface="微软雅黑" panose="020B0503020204020204" pitchFamily="34" charset="-122"/>
              </a:rPr>
              <a:t>）中信银行自动柜员机支付</a:t>
            </a:r>
          </a:p>
        </p:txBody>
      </p:sp>
      <p:sp>
        <p:nvSpPr>
          <p:cNvPr id="51204" name="矩形 1"/>
          <p:cNvSpPr/>
          <p:nvPr/>
        </p:nvSpPr>
        <p:spPr>
          <a:xfrm>
            <a:off x="649318" y="3868103"/>
            <a:ext cx="8280400" cy="1005840"/>
          </a:xfrm>
          <a:prstGeom prst="rect">
            <a:avLst/>
          </a:prstGeom>
          <a:noFill/>
          <a:ln w="9525">
            <a:noFill/>
          </a:ln>
        </p:spPr>
        <p:txBody>
          <a:bodyPr>
            <a:spAutoFit/>
          </a:bodyPr>
          <a:lstStyle/>
          <a:p>
            <a:pPr lvl="0">
              <a:lnSpc>
                <a:spcPct val="150000"/>
              </a:lnSpc>
              <a:spcBef>
                <a:spcPct val="20000"/>
              </a:spcBef>
              <a:buClr>
                <a:schemeClr val="tx1"/>
              </a:buClr>
              <a:buFont typeface="Arial" panose="020B0604020202020204" pitchFamily="34" charset="0"/>
              <a:buNone/>
            </a:pPr>
            <a:r>
              <a:rPr lang="zh-CN" altLang="en-US" sz="2000" b="1" dirty="0">
                <a:solidFill>
                  <a:srgbClr val="FF0000"/>
                </a:solidFill>
                <a:latin typeface="微软雅黑" panose="020B0503020204020204" pitchFamily="34" charset="-122"/>
                <a:ea typeface="微软雅黑" panose="020B0503020204020204" pitchFamily="34" charset="-122"/>
              </a:rPr>
              <a:t>支付完成后，请打印收据编号并妥善保管。一旦丢失无法替换。预约时需提供收据编号。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2226" name="Rectangle 7"/>
          <p:cNvSpPr/>
          <p:nvPr/>
        </p:nvSpPr>
        <p:spPr>
          <a:xfrm>
            <a:off x="2000250" y="263525"/>
            <a:ext cx="5297488" cy="422275"/>
          </a:xfrm>
          <a:prstGeom prst="rect">
            <a:avLst/>
          </a:prstGeom>
          <a:noFill/>
          <a:ln w="9525">
            <a:noFill/>
          </a:ln>
        </p:spPr>
        <p:txBody>
          <a:bodyPr anchor="ctr"/>
          <a:lstStyle/>
          <a:p>
            <a:pPr lvl="0" algn="ctr"/>
            <a:r>
              <a:rPr lang="zh-CN" altLang="en-US" sz="36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签证申请费收据编号</a:t>
            </a:r>
          </a:p>
        </p:txBody>
      </p:sp>
      <p:sp>
        <p:nvSpPr>
          <p:cNvPr id="52227" name="Rectangle 8"/>
          <p:cNvSpPr/>
          <p:nvPr/>
        </p:nvSpPr>
        <p:spPr>
          <a:xfrm>
            <a:off x="1357313" y="1079500"/>
            <a:ext cx="6429375" cy="3760788"/>
          </a:xfrm>
          <a:prstGeom prst="rect">
            <a:avLst/>
          </a:prstGeom>
          <a:noFill/>
          <a:ln w="9525">
            <a:noFill/>
          </a:ln>
        </p:spPr>
        <p:txBody>
          <a:bodyPr/>
          <a:lstStyle/>
          <a:p>
            <a:pPr marL="342900" lvl="0" indent="-342900">
              <a:spcBef>
                <a:spcPct val="20000"/>
              </a:spcBef>
              <a:buClr>
                <a:schemeClr val="folHlink"/>
              </a:buClr>
              <a:buFont typeface="Wingdings" panose="05000000000000000000" pitchFamily="2" charset="2"/>
              <a:buNone/>
            </a:pPr>
            <a:r>
              <a:rPr lang="zh-CN" altLang="en-US" sz="2400" b="1" dirty="0">
                <a:solidFill>
                  <a:schemeClr val="bg2"/>
                </a:solidFill>
                <a:latin typeface="华文细黑" pitchFamily="2" charset="-122"/>
                <a:ea typeface="华文细黑" pitchFamily="2" charset="-122"/>
                <a:sym typeface="Calibri" panose="020F0502020204030204" pitchFamily="34" charset="0"/>
              </a:rPr>
              <a:t>中信银行柜台支付：</a:t>
            </a:r>
          </a:p>
        </p:txBody>
      </p:sp>
      <p:pic>
        <p:nvPicPr>
          <p:cNvPr id="37892" name="Picture 2"/>
          <p:cNvPicPr>
            <a:picLocks noChangeAspect="1" noChangeArrowheads="1"/>
          </p:cNvPicPr>
          <p:nvPr/>
        </p:nvPicPr>
        <p:blipFill>
          <a:blip r:embed="rId2"/>
          <a:srcRect/>
          <a:stretch>
            <a:fillRect/>
          </a:stretch>
        </p:blipFill>
        <p:spPr bwMode="auto">
          <a:xfrm>
            <a:off x="1855788" y="1633538"/>
            <a:ext cx="5743575" cy="3167063"/>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82" name="Rectangle 4"/>
          <p:cNvSpPr>
            <a:spLocks noGrp="1"/>
          </p:cNvSpPr>
          <p:nvPr>
            <p:ph type="title"/>
          </p:nvPr>
        </p:nvSpPr>
        <p:spPr>
          <a:xfrm>
            <a:off x="1358265" y="171450"/>
            <a:ext cx="6172200" cy="650875"/>
          </a:xfrm>
        </p:spPr>
        <p:txBody>
          <a:bodyPr vert="horz" wrap="square" lIns="91440" tIns="45720" rIns="91440" bIns="45720" anchor="ctr">
            <a:normAutofit/>
          </a:bodyPr>
          <a:lstStyle/>
          <a:p>
            <a:pPr lvl="0" eaLnBrk="1" hangingPunct="1"/>
            <a:r>
              <a:rPr lang="zh-CN" altLang="en-US" sz="3600" b="1" dirty="0" smtClean="0">
                <a:solidFill>
                  <a:schemeClr val="tx1"/>
                </a:solidFill>
                <a:latin typeface="微软雅黑" panose="020B0503020204020204" pitchFamily="34" charset="-122"/>
                <a:ea typeface="微软雅黑" panose="020B0503020204020204" pitchFamily="34" charset="-122"/>
              </a:rPr>
              <a:t>有关签证</a:t>
            </a:r>
            <a:r>
              <a:rPr lang="zh-CN" altLang="en-US" sz="3600" b="1" dirty="0">
                <a:solidFill>
                  <a:schemeClr val="tx1"/>
                </a:solidFill>
                <a:latin typeface="微软雅黑" panose="020B0503020204020204" pitchFamily="34" charset="-122"/>
                <a:ea typeface="微软雅黑" panose="020B0503020204020204" pitchFamily="34" charset="-122"/>
              </a:rPr>
              <a:t>申请费的报销</a:t>
            </a:r>
          </a:p>
        </p:txBody>
      </p:sp>
      <p:sp>
        <p:nvSpPr>
          <p:cNvPr id="53251" name="Rectangle 5"/>
          <p:cNvSpPr>
            <a:spLocks noGrp="1"/>
          </p:cNvSpPr>
          <p:nvPr>
            <p:ph sz="quarter" idx="1"/>
          </p:nvPr>
        </p:nvSpPr>
        <p:spPr>
          <a:xfrm>
            <a:off x="1358265" y="971550"/>
            <a:ext cx="3028950" cy="1828800"/>
          </a:xfrm>
        </p:spPr>
        <p:txBody>
          <a:bodyPr vert="horz" wrap="square" lIns="91440" tIns="45720" rIns="91440" bIns="45720" anchor="t"/>
          <a:lstStyle>
            <a:lvl1pPr lvl="0">
              <a:defRPr sz="2400"/>
            </a:lvl1pPr>
            <a:lvl2pPr lvl="1">
              <a:defRPr sz="2000"/>
            </a:lvl2pPr>
            <a:lvl3pPr lvl="2">
              <a:defRPr sz="1800"/>
            </a:lvl3pPr>
            <a:lvl4pPr lvl="3">
              <a:defRPr sz="1600"/>
            </a:lvl4pPr>
            <a:lvl5pPr lvl="4">
              <a:defRPr sz="1600"/>
            </a:lvl5pPr>
          </a:lstStyle>
          <a:p>
            <a:pPr lvl="0" eaLnBrk="1" hangingPunct="1">
              <a:buFont typeface="Wingdings" panose="05000000000000000000" pitchFamily="2" charset="2"/>
              <a:buNone/>
            </a:pPr>
            <a:r>
              <a:rPr lang="zh-CN" altLang="en-US" sz="2500" b="1" dirty="0">
                <a:solidFill>
                  <a:srgbClr val="FF0000"/>
                </a:solidFill>
                <a:latin typeface="微软雅黑" panose="020B0503020204020204" pitchFamily="34" charset="-122"/>
                <a:ea typeface="微软雅黑" panose="020B0503020204020204" pitchFamily="34" charset="-122"/>
              </a:rPr>
              <a:t>所需材料：</a:t>
            </a:r>
          </a:p>
          <a:p>
            <a:pPr lvl="0" eaLnBrk="1" hangingPunct="1">
              <a:buFont typeface="Wingdings" panose="05000000000000000000" pitchFamily="2" charset="2"/>
              <a:buNone/>
            </a:pPr>
            <a:r>
              <a:rPr lang="en-US" altLang="zh-CN" sz="2500" b="1" dirty="0">
                <a:solidFill>
                  <a:srgbClr val="FF0000"/>
                </a:solidFill>
                <a:latin typeface="微软雅黑" panose="020B0503020204020204" pitchFamily="34" charset="-122"/>
                <a:ea typeface="微软雅黑" panose="020B0503020204020204" pitchFamily="34" charset="-122"/>
              </a:rPr>
              <a:t>1</a:t>
            </a:r>
            <a:r>
              <a:rPr lang="zh-CN" altLang="en-US" sz="2500" b="1" dirty="0">
                <a:solidFill>
                  <a:srgbClr val="FF0000"/>
                </a:solidFill>
                <a:latin typeface="微软雅黑" panose="020B0503020204020204" pitchFamily="34" charset="-122"/>
                <a:ea typeface="微软雅黑" panose="020B0503020204020204" pitchFamily="34" charset="-122"/>
              </a:rPr>
              <a:t>）签证费收据原件</a:t>
            </a:r>
          </a:p>
          <a:p>
            <a:pPr lvl="0" eaLnBrk="1" hangingPunct="1">
              <a:buFont typeface="Wingdings" panose="05000000000000000000" pitchFamily="2" charset="2"/>
              <a:buNone/>
            </a:pPr>
            <a:r>
              <a:rPr lang="en-US" altLang="zh-CN" sz="2500" b="1" dirty="0">
                <a:solidFill>
                  <a:srgbClr val="FF0000"/>
                </a:solidFill>
                <a:latin typeface="微软雅黑" panose="020B0503020204020204" pitchFamily="34" charset="-122"/>
                <a:ea typeface="微软雅黑" panose="020B0503020204020204" pitchFamily="34" charset="-122"/>
              </a:rPr>
              <a:t>2</a:t>
            </a:r>
            <a:r>
              <a:rPr lang="zh-CN" altLang="en-US" sz="2500" b="1" dirty="0">
                <a:solidFill>
                  <a:srgbClr val="FF0000"/>
                </a:solidFill>
                <a:latin typeface="微软雅黑" panose="020B0503020204020204" pitchFamily="34" charset="-122"/>
                <a:ea typeface="微软雅黑" panose="020B0503020204020204" pitchFamily="34" charset="-122"/>
              </a:rPr>
              <a:t>）预约面谈确认信</a:t>
            </a:r>
          </a:p>
          <a:p>
            <a:pPr lvl="0" eaLnBrk="1" hangingPunct="1"/>
            <a:endParaRPr lang="zh-CN" altLang="en-US" sz="2500" b="1" dirty="0">
              <a:solidFill>
                <a:srgbClr val="FF0000"/>
              </a:solidFill>
              <a:latin typeface="微软雅黑" panose="020B0503020204020204" pitchFamily="34" charset="-122"/>
              <a:ea typeface="微软雅黑" panose="020B0503020204020204" pitchFamily="34" charset="-122"/>
            </a:endParaRPr>
          </a:p>
        </p:txBody>
      </p:sp>
      <p:pic>
        <p:nvPicPr>
          <p:cNvPr id="20484" name="Picture 2" descr="G:\PDF图片\美国签证费收据2.JPG"/>
          <p:cNvPicPr>
            <a:picLocks noChangeAspect="1" noChangeArrowheads="1"/>
          </p:cNvPicPr>
          <p:nvPr/>
        </p:nvPicPr>
        <p:blipFill>
          <a:blip r:embed="rId2" cstate="print"/>
          <a:srcRect/>
          <a:stretch>
            <a:fillRect/>
          </a:stretch>
        </p:blipFill>
        <p:spPr bwMode="auto">
          <a:xfrm>
            <a:off x="1701165" y="2686050"/>
            <a:ext cx="3028950" cy="2008188"/>
          </a:xfrm>
          <a:prstGeom prst="rect">
            <a:avLst/>
          </a:prstGeom>
          <a:noFill/>
          <a:ln w="38100" cap="sq">
            <a:solidFill>
              <a:srgbClr val="000000"/>
            </a:solidFill>
            <a:miter lim="800000"/>
            <a:headEnd/>
            <a:tailEnd/>
          </a:ln>
          <a:effectLst>
            <a:outerShdw blurRad="63500" dist="38100" dir="2700000" algn="ctr" rotWithShape="0">
              <a:srgbClr val="000000">
                <a:alpha val="39998"/>
              </a:srgbClr>
            </a:outerShdw>
          </a:effectLst>
        </p:spPr>
      </p:pic>
      <p:pic>
        <p:nvPicPr>
          <p:cNvPr id="20485" name="Picture 3" descr="G:\PDF图片\美国预约确认信.JPG"/>
          <p:cNvPicPr>
            <a:picLocks noChangeAspect="1" noChangeArrowheads="1"/>
          </p:cNvPicPr>
          <p:nvPr/>
        </p:nvPicPr>
        <p:blipFill>
          <a:blip r:embed="rId3" cstate="print"/>
          <a:srcRect/>
          <a:stretch>
            <a:fillRect/>
          </a:stretch>
        </p:blipFill>
        <p:spPr bwMode="auto">
          <a:xfrm>
            <a:off x="5004753" y="971550"/>
            <a:ext cx="2708275" cy="3771900"/>
          </a:xfrm>
          <a:prstGeom prst="rect">
            <a:avLst/>
          </a:prstGeom>
          <a:noFill/>
          <a:ln w="38100" cap="sq">
            <a:solidFill>
              <a:srgbClr val="000000"/>
            </a:solidFill>
            <a:miter lim="800000"/>
            <a:headEnd/>
            <a:tailEnd/>
          </a:ln>
          <a:effectLst>
            <a:outerShdw blurRad="63500" dist="38100" dir="2700000" algn="ctr" rotWithShape="0">
              <a:srgbClr val="000000">
                <a:alpha val="39998"/>
              </a:srgbClr>
            </a:outerShdw>
          </a:effectLst>
        </p:spPr>
      </p:pic>
      <p:sp>
        <p:nvSpPr>
          <p:cNvPr id="6" name="矩形 5"/>
          <p:cNvSpPr/>
          <p:nvPr/>
        </p:nvSpPr>
        <p:spPr>
          <a:xfrm>
            <a:off x="3569653" y="3354388"/>
            <a:ext cx="534988" cy="10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endParaRPr lang="zh-CN" altLang="en-US" dirty="0">
              <a:solidFill>
                <a:schemeClr val="bg2"/>
              </a:solidFill>
              <a:latin typeface="Calibri" panose="020F0502020204030204" pitchFamily="34" charset="0"/>
              <a:ea typeface="华文细黑" pitchFamily="2" charset="-122"/>
            </a:endParaRPr>
          </a:p>
        </p:txBody>
      </p:sp>
      <p:sp>
        <p:nvSpPr>
          <p:cNvPr id="4" name="矩形 5"/>
          <p:cNvSpPr/>
          <p:nvPr/>
        </p:nvSpPr>
        <p:spPr>
          <a:xfrm>
            <a:off x="6571615" y="3200400"/>
            <a:ext cx="534988" cy="107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endParaRPr lang="zh-CN" altLang="en-US" dirty="0">
              <a:solidFill>
                <a:schemeClr val="bg2"/>
              </a:solidFill>
              <a:latin typeface="Calibri" panose="020F0502020204030204" pitchFamily="34" charset="0"/>
              <a:ea typeface="华文细黑"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03350" y="341313"/>
            <a:ext cx="6172200" cy="650875"/>
          </a:xfrm>
        </p:spPr>
        <p:txBody>
          <a:bodyPr vert="horz" wrap="square" lIns="91440" tIns="45720" rIns="91440" bIns="45720" numCol="1" anchor="ctr" anchorCtr="0" compatLnSpc="1">
            <a:normAutofit/>
          </a:bodyPr>
          <a:lstStyle/>
          <a:p>
            <a:pPr lvl="0" eaLnBrk="1" hangingPunct="1"/>
            <a:r>
              <a:rPr lang="en-US" altLang="zh-CN" sz="3600" b="1" dirty="0">
                <a:solidFill>
                  <a:schemeClr val="tx1"/>
                </a:solidFill>
                <a:latin typeface="微软雅黑" panose="020B0503020204020204" pitchFamily="34" charset="-122"/>
                <a:ea typeface="微软雅黑" panose="020B0503020204020204" pitchFamily="34" charset="-122"/>
              </a:rPr>
              <a:t>SEVIS</a:t>
            </a:r>
            <a:r>
              <a:rPr lang="zh-CN" altLang="en-US" sz="3600" b="1" dirty="0">
                <a:solidFill>
                  <a:schemeClr val="tx1"/>
                </a:solidFill>
                <a:latin typeface="微软雅黑" panose="020B0503020204020204" pitchFamily="34" charset="-122"/>
                <a:ea typeface="微软雅黑" panose="020B0503020204020204" pitchFamily="34" charset="-122"/>
              </a:rPr>
              <a:t>费</a:t>
            </a:r>
          </a:p>
        </p:txBody>
      </p:sp>
      <p:sp>
        <p:nvSpPr>
          <p:cNvPr id="28675" name="Rectangle 3"/>
          <p:cNvSpPr>
            <a:spLocks noGrp="1" noChangeArrowheads="1"/>
          </p:cNvSpPr>
          <p:nvPr>
            <p:ph type="body" idx="1"/>
          </p:nvPr>
        </p:nvSpPr>
        <p:spPr>
          <a:xfrm>
            <a:off x="611505" y="1205230"/>
            <a:ext cx="7818147" cy="3295346"/>
          </a:xfrm>
          <a:effectLst/>
        </p:spPr>
        <p:txBody>
          <a:bodyPr vert="horz" wrap="square" lIns="91440" tIns="45720" rIns="91440" bIns="45720" numCol="1" anchor="t" anchorCtr="0" compatLnSpc="1">
            <a:normAutofit fontScale="95000"/>
          </a:bodyPr>
          <a:lstStyle/>
          <a:p>
            <a:pPr lvl="0">
              <a:lnSpc>
                <a:spcPct val="150000"/>
              </a:lnSpc>
              <a:buClr>
                <a:schemeClr val="tx1"/>
              </a:buClr>
            </a:pPr>
            <a:r>
              <a:rPr lang="en-US" altLang="zh-CN" sz="2500" b="1" dirty="0">
                <a:solidFill>
                  <a:srgbClr val="0070C0"/>
                </a:solidFill>
                <a:latin typeface="微软雅黑" panose="020B0503020204020204" pitchFamily="34" charset="-122"/>
                <a:ea typeface="微软雅黑" panose="020B0503020204020204" pitchFamily="34" charset="-122"/>
              </a:rPr>
              <a:t>SEVIS</a:t>
            </a:r>
            <a:r>
              <a:rPr lang="zh-CN" altLang="en-US" sz="2500" b="1" dirty="0" smtClean="0">
                <a:solidFill>
                  <a:srgbClr val="0070C0"/>
                </a:solidFill>
                <a:latin typeface="微软雅黑" panose="020B0503020204020204" pitchFamily="34" charset="-122"/>
                <a:ea typeface="微软雅黑" panose="020B0503020204020204" pitchFamily="34" charset="-122"/>
              </a:rPr>
              <a:t>（学生</a:t>
            </a:r>
            <a:r>
              <a:rPr lang="zh-CN" altLang="en-US" sz="2500" b="1" dirty="0">
                <a:solidFill>
                  <a:srgbClr val="0070C0"/>
                </a:solidFill>
                <a:latin typeface="微软雅黑" panose="020B0503020204020204" pitchFamily="34" charset="-122"/>
                <a:ea typeface="微软雅黑" panose="020B0503020204020204" pitchFamily="34" charset="-122"/>
              </a:rPr>
              <a:t>和交流访问学者信息系统）</a:t>
            </a:r>
          </a:p>
          <a:p>
            <a:pPr lvl="0">
              <a:lnSpc>
                <a:spcPct val="150000"/>
              </a:lnSpc>
              <a:buClr>
                <a:schemeClr val="tx1"/>
              </a:buClr>
            </a:pPr>
            <a:r>
              <a:rPr lang="zh-CN" altLang="en-US" sz="2500" b="1" dirty="0">
                <a:solidFill>
                  <a:srgbClr val="0070C0"/>
                </a:solidFill>
                <a:latin typeface="微软雅黑" panose="020B0503020204020204" pitchFamily="34" charset="-122"/>
                <a:ea typeface="微软雅黑" panose="020B0503020204020204" pitchFamily="34" charset="-122"/>
              </a:rPr>
              <a:t>通过互联网对</a:t>
            </a:r>
            <a:r>
              <a:rPr lang="en-US" altLang="zh-CN" sz="2500" b="1" dirty="0">
                <a:solidFill>
                  <a:srgbClr val="0070C0"/>
                </a:solidFill>
                <a:latin typeface="微软雅黑" panose="020B0503020204020204" pitchFamily="34" charset="-122"/>
                <a:ea typeface="微软雅黑" panose="020B0503020204020204" pitchFamily="34" charset="-122"/>
              </a:rPr>
              <a:t>F</a:t>
            </a:r>
            <a:r>
              <a:rPr lang="zh-CN" altLang="en-US" sz="2500" b="1" dirty="0">
                <a:solidFill>
                  <a:srgbClr val="0070C0"/>
                </a:solidFill>
                <a:latin typeface="微软雅黑" panose="020B0503020204020204" pitchFamily="34" charset="-122"/>
                <a:ea typeface="微软雅黑" panose="020B0503020204020204" pitchFamily="34" charset="-122"/>
              </a:rPr>
              <a:t>类、</a:t>
            </a:r>
            <a:r>
              <a:rPr lang="en-US" altLang="zh-CN" sz="2500" b="1" dirty="0">
                <a:solidFill>
                  <a:srgbClr val="0070C0"/>
                </a:solidFill>
                <a:latin typeface="微软雅黑" panose="020B0503020204020204" pitchFamily="34" charset="-122"/>
                <a:ea typeface="微软雅黑" panose="020B0503020204020204" pitchFamily="34" charset="-122"/>
              </a:rPr>
              <a:t>M</a:t>
            </a:r>
            <a:r>
              <a:rPr lang="zh-CN" altLang="en-US" sz="2500" b="1" dirty="0">
                <a:solidFill>
                  <a:srgbClr val="0070C0"/>
                </a:solidFill>
                <a:latin typeface="微软雅黑" panose="020B0503020204020204" pitchFamily="34" charset="-122"/>
                <a:ea typeface="微软雅黑" panose="020B0503020204020204" pitchFamily="34" charset="-122"/>
              </a:rPr>
              <a:t>类和</a:t>
            </a:r>
            <a:r>
              <a:rPr lang="en-US" altLang="zh-CN" sz="2500" b="1" dirty="0">
                <a:solidFill>
                  <a:srgbClr val="0070C0"/>
                </a:solidFill>
                <a:latin typeface="微软雅黑" panose="020B0503020204020204" pitchFamily="34" charset="-122"/>
                <a:ea typeface="微软雅黑" panose="020B0503020204020204" pitchFamily="34" charset="-122"/>
              </a:rPr>
              <a:t>J</a:t>
            </a:r>
            <a:r>
              <a:rPr lang="zh-CN" altLang="en-US" sz="2500" b="1" dirty="0">
                <a:solidFill>
                  <a:srgbClr val="0070C0"/>
                </a:solidFill>
                <a:latin typeface="微软雅黑" panose="020B0503020204020204" pitchFamily="34" charset="-122"/>
                <a:ea typeface="微软雅黑" panose="020B0503020204020204" pitchFamily="34" charset="-122"/>
              </a:rPr>
              <a:t>类签证持有人及家属进行追踪的系统。</a:t>
            </a:r>
          </a:p>
          <a:p>
            <a:pPr lvl="0">
              <a:lnSpc>
                <a:spcPct val="150000"/>
              </a:lnSpc>
              <a:buClr>
                <a:schemeClr val="tx1"/>
              </a:buClr>
            </a:pPr>
            <a:r>
              <a:rPr lang="zh-CN" altLang="en-US" sz="2500" b="1" dirty="0">
                <a:solidFill>
                  <a:srgbClr val="0070C0"/>
                </a:solidFill>
                <a:latin typeface="微软雅黑" panose="020B0503020204020204" pitchFamily="34" charset="-122"/>
                <a:ea typeface="微软雅黑" panose="020B0503020204020204" pitchFamily="34" charset="-122"/>
              </a:rPr>
              <a:t>追踪期间是从其收到初始文件</a:t>
            </a:r>
            <a:r>
              <a:rPr lang="en-US" altLang="zh-CN" sz="2500" b="1" dirty="0">
                <a:solidFill>
                  <a:srgbClr val="0070C0"/>
                </a:solidFill>
                <a:latin typeface="微软雅黑" panose="020B0503020204020204" pitchFamily="34" charset="-122"/>
                <a:ea typeface="微软雅黑" panose="020B0503020204020204" pitchFamily="34" charset="-122"/>
              </a:rPr>
              <a:t>(I-20</a:t>
            </a:r>
            <a:r>
              <a:rPr lang="zh-CN" altLang="en-US" sz="2500" b="1" dirty="0">
                <a:solidFill>
                  <a:srgbClr val="0070C0"/>
                </a:solidFill>
                <a:latin typeface="微软雅黑" panose="020B0503020204020204" pitchFamily="34" charset="-122"/>
                <a:ea typeface="微软雅黑" panose="020B0503020204020204" pitchFamily="34" charset="-122"/>
              </a:rPr>
              <a:t>或</a:t>
            </a:r>
            <a:r>
              <a:rPr lang="en-US" altLang="zh-CN" sz="2500" b="1" dirty="0">
                <a:solidFill>
                  <a:srgbClr val="0070C0"/>
                </a:solidFill>
                <a:latin typeface="微软雅黑" panose="020B0503020204020204" pitchFamily="34" charset="-122"/>
                <a:ea typeface="微软雅黑" panose="020B0503020204020204" pitchFamily="34" charset="-122"/>
              </a:rPr>
              <a:t>DS-2019</a:t>
            </a:r>
            <a:r>
              <a:rPr lang="zh-CN" altLang="en-US" sz="2500" b="1" dirty="0">
                <a:solidFill>
                  <a:srgbClr val="0070C0"/>
                </a:solidFill>
                <a:latin typeface="微软雅黑" panose="020B0503020204020204" pitchFamily="34" charset="-122"/>
                <a:ea typeface="微软雅黑" panose="020B0503020204020204" pitchFamily="34" charset="-122"/>
              </a:rPr>
              <a:t>表）开始，直至毕业</a:t>
            </a:r>
            <a:r>
              <a:rPr lang="en-US" altLang="zh-CN" sz="2500" b="1" dirty="0">
                <a:solidFill>
                  <a:srgbClr val="0070C0"/>
                </a:solidFill>
                <a:latin typeface="微软雅黑" panose="020B0503020204020204" pitchFamily="34" charset="-122"/>
                <a:ea typeface="微软雅黑" panose="020B0503020204020204" pitchFamily="34" charset="-122"/>
              </a:rPr>
              <a:t>/</a:t>
            </a:r>
            <a:r>
              <a:rPr lang="zh-CN" altLang="en-US" sz="2500" b="1" dirty="0">
                <a:solidFill>
                  <a:srgbClr val="0070C0"/>
                </a:solidFill>
                <a:latin typeface="微软雅黑" panose="020B0503020204020204" pitchFamily="34" charset="-122"/>
                <a:ea typeface="微软雅黑" panose="020B0503020204020204" pitchFamily="34" charset="-122"/>
              </a:rPr>
              <a:t>离校或完成</a:t>
            </a:r>
            <a:r>
              <a:rPr lang="en-US" altLang="zh-CN" sz="2500" b="1" dirty="0">
                <a:solidFill>
                  <a:srgbClr val="0070C0"/>
                </a:solidFill>
                <a:latin typeface="微软雅黑" panose="020B0503020204020204" pitchFamily="34" charset="-122"/>
                <a:ea typeface="微软雅黑" panose="020B0503020204020204" pitchFamily="34" charset="-122"/>
              </a:rPr>
              <a:t>/</a:t>
            </a:r>
            <a:r>
              <a:rPr lang="zh-CN" altLang="en-US" sz="2500" b="1" dirty="0">
                <a:solidFill>
                  <a:srgbClr val="0070C0"/>
                </a:solidFill>
                <a:latin typeface="微软雅黑" panose="020B0503020204020204" pitchFamily="34" charset="-122"/>
                <a:ea typeface="微软雅黑" panose="020B0503020204020204" pitchFamily="34" charset="-122"/>
              </a:rPr>
              <a:t>退出交流项目</a:t>
            </a:r>
            <a:r>
              <a:rPr lang="zh-CN" altLang="en-US" sz="2500" b="1" dirty="0" smtClean="0">
                <a:solidFill>
                  <a:srgbClr val="0070C0"/>
                </a:solidFill>
                <a:latin typeface="微软雅黑" panose="020B0503020204020204" pitchFamily="34" charset="-122"/>
                <a:ea typeface="微软雅黑" panose="020B0503020204020204" pitchFamily="34" charset="-122"/>
              </a:rPr>
              <a:t>。</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pic>
        <p:nvPicPr>
          <p:cNvPr id="19484" name="Picture 10" descr="can2"/>
          <p:cNvPicPr>
            <a:picLocks noChangeAspect="1"/>
          </p:cNvPicPr>
          <p:nvPr/>
        </p:nvPicPr>
        <p:blipFill>
          <a:blip r:embed="rId2"/>
          <a:stretch>
            <a:fillRect/>
          </a:stretch>
        </p:blipFill>
        <p:spPr>
          <a:xfrm>
            <a:off x="7520940" y="170180"/>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30530" y="497205"/>
            <a:ext cx="8815705" cy="4298315"/>
          </a:xfrm>
          <a:prstGeom prst="rect">
            <a:avLst/>
          </a:prstGeom>
          <a:noFill/>
          <a:ln w="9525">
            <a:noFill/>
            <a:miter lim="800000"/>
          </a:ln>
          <a:effectLst/>
        </p:spPr>
        <p:txBody>
          <a:bodyPr/>
          <a:lstStyle/>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费用：</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180</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美元（</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DS-2019</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表）；</a:t>
            </a:r>
          </a:p>
          <a:p>
            <a:pPr marL="342900" lvl="0" indent="-342900">
              <a:lnSpc>
                <a:spcPct val="150000"/>
              </a:lnSpc>
              <a:buClr>
                <a:schemeClr val="tx1"/>
              </a:buClr>
              <a:buFont typeface="Arial" panose="020B0604020202020204" pitchFamily="34" charset="0"/>
              <a:buChar char="•"/>
            </a:pP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24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  200</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美元（</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I-20</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表）</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支付方式：</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）信用卡在互联网上支付；</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）“西联国际汇款”支付 ；</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3</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）通过美国国内的金融机构进行支付。</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此费用不予报销。</a:t>
            </a:r>
          </a:p>
          <a:p>
            <a:pPr marL="342900" lvl="0" indent="-342900">
              <a:lnSpc>
                <a:spcPct val="150000"/>
              </a:lnSpc>
              <a:spcBef>
                <a:spcPct val="20000"/>
              </a:spcBef>
              <a:buClr>
                <a:schemeClr val="tx1"/>
              </a:buClr>
              <a:buFont typeface="Arial" panose="020B0604020202020204" pitchFamily="34" charset="0"/>
              <a:buChar char="•"/>
            </a:pPr>
            <a:endPar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p14="http://schemas.microsoft.com/office/powerpoint/2010/main" xmlns="" Requires="p14">
      <p:transition p14:dur="20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p:nvPr/>
        </p:nvSpPr>
        <p:spPr>
          <a:xfrm>
            <a:off x="1694180" y="230492"/>
            <a:ext cx="5297805" cy="483870"/>
          </a:xfrm>
          <a:prstGeom prst="rect">
            <a:avLst/>
          </a:prstGeom>
          <a:noFill/>
          <a:ln w="9525">
            <a:noFill/>
          </a:ln>
        </p:spPr>
        <p:txBody>
          <a:bodyPr anchor="ctr"/>
          <a:lstStyle/>
          <a:p>
            <a:pPr lvl="0" algn="ctr"/>
            <a:r>
              <a:rPr lang="zh-CN" altLang="en-US" sz="3200" b="1" dirty="0">
                <a:solidFill>
                  <a:srgbClr val="FF0000"/>
                </a:solidFill>
                <a:latin typeface="黑体" pitchFamily="49" charset="-122"/>
                <a:ea typeface="黑体" pitchFamily="49" charset="-122"/>
              </a:rPr>
              <a:t>建议准备的其他材料</a:t>
            </a:r>
          </a:p>
        </p:txBody>
      </p:sp>
      <p:sp>
        <p:nvSpPr>
          <p:cNvPr id="30723" name="内容占位符 2"/>
          <p:cNvSpPr/>
          <p:nvPr/>
        </p:nvSpPr>
        <p:spPr bwMode="auto">
          <a:xfrm>
            <a:off x="303532" y="890288"/>
            <a:ext cx="8197558" cy="4253230"/>
          </a:xfrm>
          <a:prstGeom prst="rect">
            <a:avLst/>
          </a:prstGeom>
          <a:noFill/>
          <a:ln w="9525">
            <a:noFill/>
            <a:miter lim="800000"/>
          </a:ln>
          <a:effectLst/>
        </p:spPr>
        <p:txBody>
          <a:bodyPr/>
          <a:lstStyle/>
          <a:p>
            <a:pPr marL="342900" lvl="0" indent="-342900">
              <a:lnSpc>
                <a:spcPct val="150000"/>
              </a:lnSpc>
              <a:buClr>
                <a:schemeClr val="tx1"/>
              </a:buClr>
              <a:buFont typeface="Arial" panose="020B0604020202020204" pitchFamily="34" charset="0"/>
              <a:buChar char="•"/>
            </a:pPr>
            <a:r>
              <a:rPr lang="en-US" altLang="zh-CN" sz="2400" b="1" dirty="0">
                <a:solidFill>
                  <a:schemeClr val="bg2"/>
                </a:solidFill>
                <a:latin typeface="Lantinghei SC Demibold"/>
                <a:ea typeface="Lantinghei SC Demibold"/>
              </a:rPr>
              <a:t> </a:t>
            </a:r>
            <a:r>
              <a:rPr lang="zh-CN" altLang="en-US" sz="2400" b="1" dirty="0">
                <a:solidFill>
                  <a:schemeClr val="tx1"/>
                </a:solidFill>
                <a:latin typeface="微软雅黑" panose="020B0503020204020204" pitchFamily="34" charset="-122"/>
                <a:ea typeface="微软雅黑" panose="020B0503020204020204" pitchFamily="34" charset="-122"/>
              </a:rPr>
              <a:t>邀请函</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rPr>
              <a:t> 在中国有牢固约束力的证明（出示经济、社会、家庭或其它方面约束力的文件，以帮助证明在美国短暂停留后有意愿返回中国，比如：在读证明信、单位回聘证明信）</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rPr>
              <a:t> 资金证明</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rPr>
              <a:t> 个人研修</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学习计划</a:t>
            </a:r>
          </a:p>
          <a:p>
            <a:pPr marL="342900" lvl="0" indent="-342900">
              <a:lnSpc>
                <a:spcPct val="150000"/>
              </a:lnSpc>
              <a:buClr>
                <a:schemeClr val="tx1"/>
              </a:buClr>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rPr>
              <a:t> 个人简历</a:t>
            </a:r>
            <a:r>
              <a:rPr lang="en-US" altLang="zh-CN" sz="2400" b="1" dirty="0">
                <a:solidFill>
                  <a:schemeClr val="tx1"/>
                </a:solidFill>
                <a:latin typeface="微软雅黑" panose="020B0503020204020204" pitchFamily="34" charset="-122"/>
                <a:ea typeface="微软雅黑" panose="020B0503020204020204" pitchFamily="34" charset="-122"/>
              </a:rPr>
              <a:t>&amp;</a:t>
            </a:r>
            <a:r>
              <a:rPr lang="zh-CN" altLang="en-US" sz="2400" b="1" dirty="0">
                <a:solidFill>
                  <a:schemeClr val="tx1"/>
                </a:solidFill>
                <a:latin typeface="微软雅黑" panose="020B0503020204020204" pitchFamily="34" charset="-122"/>
                <a:ea typeface="微软雅黑" panose="020B0503020204020204" pitchFamily="34" charset="-122"/>
              </a:rPr>
              <a:t> 导师情况介绍</a:t>
            </a:r>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p:cNvSpPr>
          <p:nvPr/>
        </p:nvSpPr>
        <p:spPr>
          <a:xfrm>
            <a:off x="1143000" y="160020"/>
            <a:ext cx="6172200" cy="650875"/>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3600" b="1" dirty="0">
                <a:solidFill>
                  <a:srgbClr val="FF0000"/>
                </a:solidFill>
                <a:latin typeface="黑体" pitchFamily="49" charset="-122"/>
                <a:ea typeface="黑体" pitchFamily="49" charset="-122"/>
              </a:rPr>
              <a:t>第二步：预约签证面谈时间</a:t>
            </a:r>
          </a:p>
        </p:txBody>
      </p:sp>
      <p:pic>
        <p:nvPicPr>
          <p:cNvPr id="57347" name="Picture 8" descr="1"/>
          <p:cNvPicPr>
            <a:picLocks noChangeAspect="1"/>
          </p:cNvPicPr>
          <p:nvPr/>
        </p:nvPicPr>
        <p:blipFill>
          <a:blip r:embed="rId2"/>
          <a:srcRect/>
          <a:stretch>
            <a:fillRect/>
          </a:stretch>
        </p:blipFill>
        <p:spPr>
          <a:xfrm>
            <a:off x="1143000" y="960120"/>
            <a:ext cx="3086100" cy="3800475"/>
          </a:xfrm>
          <a:prstGeom prst="rect">
            <a:avLst/>
          </a:prstGeom>
          <a:noFill/>
          <a:ln w="9525">
            <a:noFill/>
          </a:ln>
        </p:spPr>
      </p:pic>
      <p:pic>
        <p:nvPicPr>
          <p:cNvPr id="57348" name="Picture 9" descr="1注册"/>
          <p:cNvPicPr>
            <a:picLocks noChangeAspect="1"/>
          </p:cNvPicPr>
          <p:nvPr/>
        </p:nvPicPr>
        <p:blipFill>
          <a:blip r:embed="rId3" cstate="print"/>
          <a:srcRect/>
          <a:stretch>
            <a:fillRect/>
          </a:stretch>
        </p:blipFill>
        <p:spPr>
          <a:xfrm>
            <a:off x="5130800" y="960120"/>
            <a:ext cx="2870200" cy="1828800"/>
          </a:xfrm>
          <a:prstGeom prst="rect">
            <a:avLst/>
          </a:prstGeom>
          <a:noFill/>
          <a:ln w="9525">
            <a:noFill/>
          </a:ln>
        </p:spPr>
      </p:pic>
      <p:pic>
        <p:nvPicPr>
          <p:cNvPr id="57349" name="Picture 10" descr="2"/>
          <p:cNvPicPr>
            <a:picLocks noChangeAspect="1"/>
          </p:cNvPicPr>
          <p:nvPr/>
        </p:nvPicPr>
        <p:blipFill>
          <a:blip r:embed="rId4" cstate="print"/>
          <a:srcRect/>
          <a:stretch>
            <a:fillRect/>
          </a:stretch>
        </p:blipFill>
        <p:spPr>
          <a:xfrm>
            <a:off x="5257800" y="2903220"/>
            <a:ext cx="2743200" cy="1828800"/>
          </a:xfrm>
          <a:prstGeom prst="rect">
            <a:avLst/>
          </a:prstGeom>
          <a:noFill/>
          <a:ln w="9525">
            <a:noFill/>
          </a:ln>
        </p:spPr>
      </p:pic>
      <p:sp>
        <p:nvSpPr>
          <p:cNvPr id="2" name="Oval 6"/>
          <p:cNvSpPr/>
          <p:nvPr/>
        </p:nvSpPr>
        <p:spPr>
          <a:xfrm>
            <a:off x="3214678" y="2357436"/>
            <a:ext cx="877888" cy="628650"/>
          </a:xfrm>
          <a:prstGeom prst="ellipse">
            <a:avLst/>
          </a:prstGeom>
          <a:noFill/>
          <a:ln w="38100" cap="flat" cmpd="sng">
            <a:solidFill>
              <a:srgbClr val="FF0000"/>
            </a:solidFill>
            <a:prstDash val="solid"/>
            <a:headEnd type="none" w="med" len="med"/>
            <a:tailEnd type="none" w="med" len="med"/>
          </a:ln>
        </p:spPr>
        <p:txBody>
          <a:bodyPr wrap="none" anchor="ctr"/>
          <a:lstStyle/>
          <a:p>
            <a:pPr lvl="0" eaLnBrk="1" hangingPunct="1"/>
            <a:endParaRPr lang="zh-CN" altLang="en-US" dirty="0">
              <a:solidFill>
                <a:schemeClr val="bg2"/>
              </a:solidFill>
              <a:latin typeface="Arial" panose="020B0604020202020204" pitchFamily="34" charset="0"/>
              <a:ea typeface="华文细黑" pitchFamily="2"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1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p:cNvSpPr>
            <a:spLocks noGrp="1"/>
          </p:cNvSpPr>
          <p:nvPr/>
        </p:nvSpPr>
        <p:spPr>
          <a:xfrm>
            <a:off x="292735" y="849329"/>
            <a:ext cx="7851165" cy="3079743"/>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eaLnBrk="1" hangingPunct="1">
              <a:lnSpc>
                <a:spcPct val="150000"/>
              </a:lnSpc>
              <a:buFont typeface="Wingdings" panose="05000000000000000000" pitchFamily="2" charset="2"/>
              <a:buNone/>
            </a:pPr>
            <a:r>
              <a:rPr lang="zh-CN" altLang="en-US" b="1" dirty="0">
                <a:solidFill>
                  <a:srgbClr val="FF0000"/>
                </a:solidFill>
                <a:latin typeface="微软雅黑" panose="020B0503020204020204" pitchFamily="34" charset="-122"/>
                <a:ea typeface="微软雅黑" panose="020B0503020204020204" pitchFamily="34" charset="-122"/>
              </a:rPr>
              <a:t>特别提示：</a:t>
            </a:r>
          </a:p>
          <a:p>
            <a:pPr eaLnBrk="1" hangingPunct="1">
              <a:lnSpc>
                <a:spcPct val="150000"/>
              </a:lnSpc>
              <a:spcBef>
                <a:spcPts val="0"/>
              </a:spcBef>
              <a:buChar char="•"/>
            </a:pPr>
            <a:r>
              <a:rPr lang="zh-CN" altLang="en-US" sz="2800" b="1" dirty="0">
                <a:solidFill>
                  <a:schemeClr val="tx1"/>
                </a:solidFill>
                <a:latin typeface="微软雅黑" panose="020B0503020204020204" pitchFamily="34" charset="-122"/>
                <a:ea typeface="微软雅黑" panose="020B0503020204020204" pitchFamily="34" charset="-122"/>
              </a:rPr>
              <a:t>持公务普通护照办理美国签证的留学人员，必须通过我处或其他代办机构办理面谈手续的预约，不可以自行办理预约面谈的手续。</a:t>
            </a:r>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图片1"/>
          <p:cNvPicPr>
            <a:picLocks noChangeAspect="1" noChangeArrowheads="1"/>
          </p:cNvPicPr>
          <p:nvPr/>
        </p:nvPicPr>
        <p:blipFill>
          <a:blip r:embed="rId3"/>
          <a:srcRect/>
          <a:stretch>
            <a:fillRect/>
          </a:stretch>
        </p:blipFill>
        <p:spPr bwMode="auto">
          <a:xfrm>
            <a:off x="689610" y="875665"/>
            <a:ext cx="7110730" cy="4176395"/>
          </a:xfrm>
          <a:prstGeom prst="rect">
            <a:avLst/>
          </a:prstGeom>
          <a:noFill/>
          <a:ln w="9525">
            <a:noFill/>
            <a:miter lim="800000"/>
            <a:headEnd/>
            <a:tailEnd/>
          </a:ln>
          <a:effectLst>
            <a:outerShdw dist="38100" dir="2700000" algn="tl" rotWithShape="0">
              <a:srgbClr val="808080">
                <a:alpha val="39999"/>
              </a:srgbClr>
            </a:outerShdw>
          </a:effectLst>
        </p:spPr>
      </p:pic>
      <p:sp>
        <p:nvSpPr>
          <p:cNvPr id="7" name="等腰三角形 6"/>
          <p:cNvSpPr/>
          <p:nvPr/>
        </p:nvSpPr>
        <p:spPr>
          <a:xfrm rot="18035669">
            <a:off x="6445845" y="614850"/>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21283757">
            <a:off x="7244798" y="1012689"/>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5968008">
            <a:off x="7415704" y="1478985"/>
            <a:ext cx="304349" cy="22735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84" name="Picture 10" descr="can2"/>
          <p:cNvPicPr>
            <a:picLocks noChangeAspect="1"/>
          </p:cNvPicPr>
          <p:nvPr/>
        </p:nvPicPr>
        <p:blipFill>
          <a:blip r:embed="rId4"/>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12" name="五角星 11"/>
          <p:cNvSpPr/>
          <p:nvPr/>
        </p:nvSpPr>
        <p:spPr>
          <a:xfrm>
            <a:off x="1833245" y="2211705"/>
            <a:ext cx="215900" cy="2159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2532380" y="2211705"/>
            <a:ext cx="215900" cy="2159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角星 13"/>
          <p:cNvSpPr/>
          <p:nvPr/>
        </p:nvSpPr>
        <p:spPr>
          <a:xfrm>
            <a:off x="5177155" y="2211705"/>
            <a:ext cx="215900" cy="2159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
          <p:cNvSpPr>
            <a:spLocks noChangeArrowheads="1"/>
          </p:cNvSpPr>
          <p:nvPr/>
        </p:nvSpPr>
        <p:spPr bwMode="auto">
          <a:xfrm>
            <a:off x="1756815" y="2437341"/>
            <a:ext cx="381000" cy="2319335"/>
          </a:xfrm>
          <a:prstGeom prst="ellipse">
            <a:avLst/>
          </a:prstGeom>
          <a:noFill/>
          <a:ln w="38100">
            <a:solidFill>
              <a:srgbClr val="FF0000"/>
            </a:solidFill>
            <a:round/>
            <a:headEnd/>
            <a:tailEnd/>
          </a:ln>
        </p:spPr>
        <p:txBody>
          <a:bodyPr wrap="none" anchor="ctr"/>
          <a:lstStyle/>
          <a:p>
            <a:pPr eaLnBrk="1" hangingPunct="1"/>
            <a:endParaRPr lang="zh-CN" altLang="en-US">
              <a:ea typeface="华文细黑" pitchFamily="2" charset="-122"/>
              <a:sym typeface="Calibri" pitchFamily="34" charset="0"/>
            </a:endParaRPr>
          </a:p>
        </p:txBody>
      </p:sp>
      <p:sp>
        <p:nvSpPr>
          <p:cNvPr id="11" name="Oval 6"/>
          <p:cNvSpPr>
            <a:spLocks noChangeArrowheads="1"/>
          </p:cNvSpPr>
          <p:nvPr/>
        </p:nvSpPr>
        <p:spPr bwMode="auto">
          <a:xfrm>
            <a:off x="2451087" y="2450059"/>
            <a:ext cx="381000" cy="2336269"/>
          </a:xfrm>
          <a:prstGeom prst="ellipse">
            <a:avLst/>
          </a:prstGeom>
          <a:noFill/>
          <a:ln w="38100">
            <a:solidFill>
              <a:srgbClr val="FF0000"/>
            </a:solidFill>
            <a:round/>
            <a:headEnd/>
            <a:tailEnd/>
          </a:ln>
        </p:spPr>
        <p:txBody>
          <a:bodyPr wrap="none" anchor="ctr"/>
          <a:lstStyle/>
          <a:p>
            <a:pPr eaLnBrk="1" hangingPunct="1"/>
            <a:endParaRPr lang="zh-CN" altLang="en-US">
              <a:ea typeface="华文细黑" pitchFamily="2" charset="-122"/>
              <a:sym typeface="Calibri" pitchFamily="34" charset="0"/>
            </a:endParaRPr>
          </a:p>
        </p:txBody>
      </p:sp>
      <p:sp>
        <p:nvSpPr>
          <p:cNvPr id="15" name="Oval 6"/>
          <p:cNvSpPr>
            <a:spLocks noChangeArrowheads="1"/>
          </p:cNvSpPr>
          <p:nvPr/>
        </p:nvSpPr>
        <p:spPr bwMode="auto">
          <a:xfrm>
            <a:off x="5094293" y="2428874"/>
            <a:ext cx="381000" cy="2336269"/>
          </a:xfrm>
          <a:prstGeom prst="ellipse">
            <a:avLst/>
          </a:prstGeom>
          <a:noFill/>
          <a:ln w="38100">
            <a:solidFill>
              <a:srgbClr val="FF0000"/>
            </a:solidFill>
            <a:round/>
            <a:headEnd/>
            <a:tailEnd/>
          </a:ln>
        </p:spPr>
        <p:txBody>
          <a:bodyPr wrap="none" anchor="ctr"/>
          <a:lstStyle/>
          <a:p>
            <a:pPr eaLnBrk="1" hangingPunct="1"/>
            <a:endParaRPr lang="zh-CN" altLang="en-US">
              <a:ea typeface="华文细黑" pitchFamily="2" charset="-122"/>
              <a:sym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100" fill="hold"/>
                                        <p:tgtEl>
                                          <p:spTgt spid="7"/>
                                        </p:tgtEl>
                                        <p:attrNameLst>
                                          <p:attrName>ppt_x</p:attrName>
                                        </p:attrNameLst>
                                      </p:cBhvr>
                                      <p:tavLst>
                                        <p:tav tm="0">
                                          <p:val>
                                            <p:strVal val="1+#ppt_w/2"/>
                                          </p:val>
                                        </p:tav>
                                        <p:tav tm="100000">
                                          <p:val>
                                            <p:strVal val="#ppt_x"/>
                                          </p:val>
                                        </p:tav>
                                      </p:tavLst>
                                    </p:anim>
                                    <p:anim calcmode="lin" valueType="num">
                                      <p:cBhvr additive="base">
                                        <p:cTn id="8" dur="11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7"/>
                                        </p:tgtEl>
                                        <p:attrNameLst>
                                          <p:attrName>r</p:attrName>
                                        </p:attrNameLst>
                                      </p:cBhvr>
                                    </p:animRot>
                                  </p:childTnLst>
                                </p:cTn>
                              </p:par>
                              <p:par>
                                <p:cTn id="11" presetID="2" presetClass="entr" presetSubtype="3"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100" fill="hold"/>
                                        <p:tgtEl>
                                          <p:spTgt spid="8"/>
                                        </p:tgtEl>
                                        <p:attrNameLst>
                                          <p:attrName>ppt_x</p:attrName>
                                        </p:attrNameLst>
                                      </p:cBhvr>
                                      <p:tavLst>
                                        <p:tav tm="0">
                                          <p:val>
                                            <p:strVal val="1+#ppt_w/2"/>
                                          </p:val>
                                        </p:tav>
                                        <p:tav tm="100000">
                                          <p:val>
                                            <p:strVal val="#ppt_x"/>
                                          </p:val>
                                        </p:tav>
                                      </p:tavLst>
                                    </p:anim>
                                    <p:anim calcmode="lin" valueType="num">
                                      <p:cBhvr additive="base">
                                        <p:cTn id="14" dur="11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8"/>
                                        </p:tgtEl>
                                        <p:attrNameLst>
                                          <p:attrName>r</p:attrName>
                                        </p:attrNameLst>
                                      </p:cBhvr>
                                    </p:animRot>
                                  </p:childTnLst>
                                </p:cTn>
                              </p:par>
                              <p:par>
                                <p:cTn id="17" presetID="2" presetClass="entr" presetSubtype="3"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100" fill="hold"/>
                                        <p:tgtEl>
                                          <p:spTgt spid="9"/>
                                        </p:tgtEl>
                                        <p:attrNameLst>
                                          <p:attrName>ppt_x</p:attrName>
                                        </p:attrNameLst>
                                      </p:cBhvr>
                                      <p:tavLst>
                                        <p:tav tm="0">
                                          <p:val>
                                            <p:strVal val="1+#ppt_w/2"/>
                                          </p:val>
                                        </p:tav>
                                        <p:tav tm="100000">
                                          <p:val>
                                            <p:strVal val="#ppt_x"/>
                                          </p:val>
                                        </p:tav>
                                      </p:tavLst>
                                    </p:anim>
                                    <p:anim calcmode="lin" valueType="num">
                                      <p:cBhvr additive="base">
                                        <p:cTn id="20" dur="1100" fill="hold"/>
                                        <p:tgtEl>
                                          <p:spTgt spid="9"/>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animBg="1"/>
      <p:bldP spid="8" grpId="1" bldLvl="0" animBg="1"/>
      <p:bldP spid="9" grpId="0" bldLvl="0" animBg="1"/>
      <p:bldP spid="9" grpId="1" bldLvl="0" animBg="1"/>
      <p:bldP spid="10" grpId="0" animBg="1" autoUpdateAnimBg="0"/>
      <p:bldP spid="11" grpId="0" animBg="1" autoUpdateAnimBg="0"/>
      <p:bldP spid="1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标题 1"/>
          <p:cNvSpPr/>
          <p:nvPr/>
        </p:nvSpPr>
        <p:spPr>
          <a:xfrm>
            <a:off x="714392" y="363525"/>
            <a:ext cx="6286500" cy="422275"/>
          </a:xfrm>
          <a:prstGeom prst="rect">
            <a:avLst/>
          </a:prstGeom>
          <a:noFill/>
          <a:ln w="9525">
            <a:noFill/>
          </a:ln>
        </p:spPr>
        <p:txBody>
          <a:bodyPr anchor="ctr"/>
          <a:lstStyle/>
          <a:p>
            <a:pPr lvl="0" algn="ctr"/>
            <a:r>
              <a:rPr lang="zh-CN" altLang="en-US" sz="3600" b="1" dirty="0">
                <a:solidFill>
                  <a:srgbClr val="FF0000"/>
                </a:solidFill>
                <a:latin typeface="黑体" pitchFamily="49" charset="-122"/>
                <a:ea typeface="黑体" pitchFamily="49" charset="-122"/>
                <a:sym typeface="Calibri" panose="020F0502020204030204" pitchFamily="34" charset="0"/>
              </a:rPr>
              <a:t>第三步：赴使馆进行签证面谈</a:t>
            </a:r>
          </a:p>
        </p:txBody>
      </p:sp>
      <p:sp>
        <p:nvSpPr>
          <p:cNvPr id="61444" name="内容占位符 2"/>
          <p:cNvSpPr/>
          <p:nvPr/>
        </p:nvSpPr>
        <p:spPr>
          <a:xfrm>
            <a:off x="214282" y="935052"/>
            <a:ext cx="8215370" cy="4065590"/>
          </a:xfrm>
          <a:prstGeom prst="rect">
            <a:avLst/>
          </a:prstGeom>
          <a:noFill/>
          <a:ln w="9525">
            <a:noFill/>
          </a:ln>
        </p:spPr>
        <p:txBody>
          <a:bodyPr/>
          <a:lstStyle/>
          <a:p>
            <a:pPr marL="342900" indent="-342900">
              <a:lnSpc>
                <a:spcPct val="150000"/>
              </a:lnSpc>
              <a:buFont typeface="Wingdings" pitchFamily="2" charset="2"/>
              <a:buNone/>
            </a:pPr>
            <a:r>
              <a:rPr lang="zh-CN" altLang="en-US" sz="2400" b="1" dirty="0" smtClean="0">
                <a:latin typeface="微软雅黑" pitchFamily="34" charset="-122"/>
                <a:ea typeface="微软雅黑" pitchFamily="34" charset="-122"/>
                <a:cs typeface="Lantinghei SC Demibold"/>
                <a:sym typeface="Calibri" pitchFamily="34" charset="0"/>
              </a:rPr>
              <a:t>面谈常见问题：出国目的</a:t>
            </a:r>
            <a:r>
              <a:rPr lang="en-US" altLang="zh-CN" sz="2400" b="1" dirty="0" smtClean="0">
                <a:latin typeface="微软雅黑" pitchFamily="34" charset="-122"/>
                <a:ea typeface="微软雅黑" pitchFamily="34" charset="-122"/>
                <a:cs typeface="Lantinghei SC Demibold"/>
                <a:sym typeface="Calibri" pitchFamily="34" charset="0"/>
              </a:rPr>
              <a:t> </a:t>
            </a:r>
            <a:r>
              <a:rPr lang="zh-CN" altLang="en-US" sz="2400" b="1" dirty="0" smtClean="0">
                <a:latin typeface="微软雅黑" pitchFamily="34" charset="-122"/>
                <a:ea typeface="微软雅黑" pitchFamily="34" charset="-122"/>
                <a:cs typeface="Lantinghei SC Demibold"/>
                <a:sym typeface="Calibri" pitchFamily="34" charset="0"/>
              </a:rPr>
              <a:t>留学专业</a:t>
            </a:r>
            <a:r>
              <a:rPr lang="en-US" altLang="zh-CN" sz="2400" b="1" dirty="0" smtClean="0">
                <a:latin typeface="微软雅黑" pitchFamily="34" charset="-122"/>
                <a:ea typeface="微软雅黑" pitchFamily="34" charset="-122"/>
                <a:cs typeface="Lantinghei SC Demibold"/>
                <a:sym typeface="Calibri" pitchFamily="34" charset="0"/>
              </a:rPr>
              <a:t> </a:t>
            </a:r>
            <a:r>
              <a:rPr lang="zh-CN" altLang="en-US" sz="2400" b="1" dirty="0" smtClean="0">
                <a:latin typeface="微软雅黑" pitchFamily="34" charset="-122"/>
                <a:ea typeface="微软雅黑" pitchFamily="34" charset="-122"/>
                <a:cs typeface="Lantinghei SC Demibold"/>
                <a:sym typeface="Calibri" pitchFamily="34" charset="0"/>
              </a:rPr>
              <a:t>归国计划</a:t>
            </a:r>
            <a:r>
              <a:rPr lang="en-US" altLang="zh-CN" sz="2400" b="1" dirty="0" smtClean="0">
                <a:latin typeface="微软雅黑" pitchFamily="34" charset="-122"/>
                <a:ea typeface="微软雅黑" pitchFamily="34" charset="-122"/>
                <a:cs typeface="Lantinghei SC Demibold"/>
                <a:sym typeface="Calibri" pitchFamily="34" charset="0"/>
              </a:rPr>
              <a:t> </a:t>
            </a:r>
            <a:r>
              <a:rPr lang="zh-CN" altLang="en-US" sz="2400" b="1" dirty="0" smtClean="0">
                <a:latin typeface="微软雅黑" pitchFamily="34" charset="-122"/>
                <a:ea typeface="微软雅黑" pitchFamily="34" charset="-122"/>
                <a:cs typeface="Lantinghei SC Demibold"/>
                <a:sym typeface="Calibri" pitchFamily="34" charset="0"/>
              </a:rPr>
              <a:t>资金状况</a:t>
            </a:r>
            <a:endParaRPr lang="en-US" altLang="zh-CN" sz="2400" b="1" dirty="0" smtClean="0">
              <a:latin typeface="微软雅黑" pitchFamily="34" charset="-122"/>
              <a:ea typeface="微软雅黑" pitchFamily="34" charset="-122"/>
              <a:cs typeface="Lantinghei SC Demibold"/>
              <a:sym typeface="Calibri" pitchFamily="34" charset="0"/>
            </a:endParaRPr>
          </a:p>
          <a:p>
            <a:pPr marL="342900" indent="-342900">
              <a:lnSpc>
                <a:spcPct val="150000"/>
              </a:lnSpc>
              <a:buFont typeface="Wingdings" pitchFamily="2" charset="2"/>
              <a:buNone/>
            </a:pPr>
            <a:r>
              <a:rPr lang="zh-CN" altLang="en-US" sz="2400" b="1" dirty="0" smtClean="0">
                <a:latin typeface="微软雅黑" pitchFamily="34" charset="-122"/>
                <a:ea typeface="微软雅黑" pitchFamily="34" charset="-122"/>
                <a:cs typeface="Lantinghei SC Demibold"/>
                <a:sym typeface="Calibri" pitchFamily="34" charset="0"/>
              </a:rPr>
              <a:t>面谈结果：</a:t>
            </a:r>
            <a:endParaRPr lang="en-US" altLang="zh-CN" sz="2400" b="1" dirty="0" smtClean="0">
              <a:latin typeface="微软雅黑" pitchFamily="34" charset="-122"/>
              <a:ea typeface="微软雅黑" pitchFamily="34" charset="-122"/>
              <a:cs typeface="Lantinghei SC Demibold"/>
              <a:sym typeface="Calibri" pitchFamily="34" charset="0"/>
            </a:endParaRPr>
          </a:p>
          <a:p>
            <a:pPr algn="just">
              <a:lnSpc>
                <a:spcPct val="150000"/>
              </a:lnSpc>
              <a:buFont typeface="Wingdings" pitchFamily="2" charset="2"/>
              <a:buNone/>
            </a:pPr>
            <a:r>
              <a:rPr lang="en-US" altLang="zh-CN" sz="2400" b="1" dirty="0" smtClean="0">
                <a:latin typeface="微软雅黑" pitchFamily="34" charset="-122"/>
                <a:ea typeface="微软雅黑" pitchFamily="34" charset="-122"/>
                <a:cs typeface="Lantinghei SC Demibold"/>
              </a:rPr>
              <a:t>1</a:t>
            </a:r>
            <a:r>
              <a:rPr lang="zh-CN" altLang="en-US" sz="2400" b="1" dirty="0" smtClean="0">
                <a:latin typeface="微软雅黑" pitchFamily="34" charset="-122"/>
                <a:ea typeface="微软雅黑" pitchFamily="34" charset="-122"/>
                <a:cs typeface="Lantinghei SC Demibold"/>
              </a:rPr>
              <a:t>、通过：申请人在拿到签证后即可联系我处订购机票。</a:t>
            </a:r>
          </a:p>
          <a:p>
            <a:pPr algn="just">
              <a:lnSpc>
                <a:spcPct val="150000"/>
              </a:lnSpc>
              <a:buFont typeface="Wingdings" pitchFamily="2" charset="2"/>
              <a:buNone/>
            </a:pPr>
            <a:r>
              <a:rPr lang="en-US" altLang="zh-CN" sz="2400" b="1" dirty="0" smtClean="0">
                <a:latin typeface="微软雅黑" pitchFamily="34" charset="-122"/>
                <a:ea typeface="微软雅黑" pitchFamily="34" charset="-122"/>
                <a:cs typeface="Lantinghei SC Demibold"/>
              </a:rPr>
              <a:t>2</a:t>
            </a:r>
            <a:r>
              <a:rPr lang="zh-CN" altLang="en-US" sz="2400" b="1" dirty="0" smtClean="0">
                <a:latin typeface="微软雅黑" pitchFamily="34" charset="-122"/>
                <a:ea typeface="微软雅黑" pitchFamily="34" charset="-122"/>
                <a:cs typeface="Lantinghei SC Demibold"/>
              </a:rPr>
              <a:t>、</a:t>
            </a:r>
            <a:r>
              <a:rPr lang="en-US" altLang="zh-CN" sz="2400" b="1" dirty="0" smtClean="0">
                <a:latin typeface="微软雅黑" pitchFamily="34" charset="-122"/>
                <a:ea typeface="微软雅黑" pitchFamily="34" charset="-122"/>
                <a:cs typeface="Lantinghei SC Demibold"/>
              </a:rPr>
              <a:t>CHECK</a:t>
            </a:r>
            <a:r>
              <a:rPr lang="zh-CN" altLang="en-US" sz="2400" b="1" dirty="0" smtClean="0">
                <a:latin typeface="微软雅黑" pitchFamily="34" charset="-122"/>
                <a:ea typeface="微软雅黑" pitchFamily="34" charset="-122"/>
                <a:cs typeface="Lantinghei SC Demibold"/>
              </a:rPr>
              <a:t>：即行政审查，大多数行政审理程序会在签证面谈结束后</a:t>
            </a:r>
            <a:r>
              <a:rPr lang="en-US" altLang="zh-CN" sz="2400" b="1" dirty="0" smtClean="0">
                <a:latin typeface="微软雅黑" pitchFamily="34" charset="-122"/>
                <a:ea typeface="微软雅黑" pitchFamily="34" charset="-122"/>
                <a:cs typeface="Lantinghei SC Demibold"/>
              </a:rPr>
              <a:t>30-60</a:t>
            </a:r>
            <a:r>
              <a:rPr lang="zh-CN" altLang="en-US" sz="2400" b="1" dirty="0" smtClean="0">
                <a:latin typeface="微软雅黑" pitchFamily="34" charset="-122"/>
                <a:ea typeface="微软雅黑" pitchFamily="34" charset="-122"/>
                <a:cs typeface="Lantinghei SC Demibold"/>
              </a:rPr>
              <a:t>天内完成。 </a:t>
            </a:r>
          </a:p>
          <a:p>
            <a:pPr algn="just">
              <a:lnSpc>
                <a:spcPct val="150000"/>
              </a:lnSpc>
              <a:buFont typeface="Wingdings" pitchFamily="2" charset="2"/>
              <a:buNone/>
            </a:pPr>
            <a:r>
              <a:rPr lang="en-US" altLang="zh-CN" sz="2400" b="1" dirty="0" smtClean="0">
                <a:latin typeface="微软雅黑" pitchFamily="34" charset="-122"/>
                <a:ea typeface="微软雅黑" pitchFamily="34" charset="-122"/>
                <a:cs typeface="Lantinghei SC Demibold"/>
              </a:rPr>
              <a:t>3</a:t>
            </a:r>
            <a:r>
              <a:rPr lang="zh-CN" altLang="en-US" sz="2400" b="1" dirty="0" smtClean="0">
                <a:latin typeface="微软雅黑" pitchFamily="34" charset="-122"/>
                <a:ea typeface="微软雅黑" pitchFamily="34" charset="-122"/>
                <a:cs typeface="Lantinghei SC Demibold"/>
              </a:rPr>
              <a:t>、拒签：原因集中在敏感专业或敏感学校，申请人</a:t>
            </a:r>
            <a:r>
              <a:rPr lang="zh-CN" altLang="en-US" sz="2400" b="1" dirty="0" smtClean="0">
                <a:latin typeface="微软雅黑" pitchFamily="34" charset="-122"/>
                <a:ea typeface="微软雅黑" pitchFamily="34" charset="-122"/>
                <a:cs typeface="Lantinghei SC Demibold"/>
              </a:rPr>
              <a:t>可补充</a:t>
            </a:r>
            <a:r>
              <a:rPr lang="zh-CN" altLang="en-US" sz="2400" b="1" dirty="0" smtClean="0">
                <a:latin typeface="微软雅黑" pitchFamily="34" charset="-122"/>
                <a:ea typeface="微软雅黑" pitchFamily="34" charset="-122"/>
                <a:cs typeface="Lantinghei SC Demibold"/>
              </a:rPr>
              <a:t>材料后准备二次预约或向基金委申请改派至其它国家</a:t>
            </a:r>
            <a:r>
              <a:rPr lang="zh-CN" altLang="en-US" sz="2400" b="1" dirty="0" smtClean="0">
                <a:latin typeface="微软雅黑" pitchFamily="34" charset="-122"/>
                <a:ea typeface="微软雅黑" pitchFamily="34" charset="-122"/>
                <a:cs typeface="Lantinghei SC Demibold"/>
              </a:rPr>
              <a:t>。</a:t>
            </a:r>
            <a:endParaRPr lang="en-US" altLang="zh-CN" sz="2400" b="1" dirty="0" smtClean="0">
              <a:latin typeface="微软雅黑" pitchFamily="34" charset="-122"/>
              <a:ea typeface="微软雅黑" pitchFamily="34" charset="-122"/>
              <a:cs typeface="Lantinghei SC Demibold"/>
            </a:endParaRPr>
          </a:p>
        </p:txBody>
      </p:sp>
      <p:pic>
        <p:nvPicPr>
          <p:cNvPr id="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图片 1"/>
          <p:cNvPicPr>
            <a:picLocks noChangeAspect="1"/>
          </p:cNvPicPr>
          <p:nvPr/>
        </p:nvPicPr>
        <p:blipFill>
          <a:blip r:embed="rId2"/>
          <a:stretch>
            <a:fillRect/>
          </a:stretch>
        </p:blipFill>
        <p:spPr>
          <a:xfrm>
            <a:off x="395288" y="627063"/>
            <a:ext cx="6527800" cy="4254500"/>
          </a:xfrm>
          <a:prstGeom prst="rect">
            <a:avLst/>
          </a:prstGeom>
          <a:noFill/>
          <a:ln w="9525">
            <a:noFill/>
          </a:ln>
        </p:spPr>
      </p:pic>
      <p:sp>
        <p:nvSpPr>
          <p:cNvPr id="64515" name="文本框 2"/>
          <p:cNvSpPr txBox="1"/>
          <p:nvPr/>
        </p:nvSpPr>
        <p:spPr>
          <a:xfrm>
            <a:off x="7686675" y="1566863"/>
            <a:ext cx="835025" cy="3168650"/>
          </a:xfrm>
          <a:prstGeom prst="rect">
            <a:avLst/>
          </a:prstGeom>
          <a:noFill/>
          <a:ln w="9525">
            <a:noFill/>
          </a:ln>
        </p:spPr>
        <p:txBody>
          <a:bodyPr vert="eaVert">
            <a:spAutoFit/>
          </a:bodyPr>
          <a:lstStyle/>
          <a:p>
            <a:pPr lvl="0" eaLnBrk="1" hangingPunct="1">
              <a:buFont typeface="Arial" panose="020B0604020202020204" pitchFamily="34" charset="0"/>
              <a:buNone/>
            </a:pPr>
            <a:r>
              <a:rPr lang="zh-CN" altLang="en-US" sz="4000" b="1" dirty="0">
                <a:solidFill>
                  <a:srgbClr val="FF0000"/>
                </a:solidFill>
                <a:latin typeface="微软雅黑" panose="020B0503020204020204" pitchFamily="34" charset="-122"/>
                <a:ea typeface="微软雅黑" panose="020B0503020204020204" pitchFamily="34" charset="-122"/>
              </a:rPr>
              <a:t>加拿大</a:t>
            </a:r>
          </a:p>
        </p:txBody>
      </p:sp>
      <p:pic>
        <p:nvPicPr>
          <p:cNvPr id="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nvSpPr>
        <p:spPr>
          <a:xfrm>
            <a:off x="1523683" y="362268"/>
            <a:ext cx="6096000" cy="423862"/>
          </a:xfrm>
          <a:prstGeom prst="rect">
            <a:avLst/>
          </a:prstGeom>
          <a:noFill/>
          <a:ln w="9525">
            <a:noFill/>
          </a:ln>
        </p:spPr>
        <p:txBody>
          <a:bodyPr anchor="ctr"/>
          <a:lstStyle/>
          <a:p>
            <a:pPr lvl="0" algn="ctr">
              <a:buFont typeface="Arial" panose="020B0604020202020204" pitchFamily="34" charset="0"/>
              <a:buNone/>
            </a:pPr>
            <a:r>
              <a:rPr lang="zh-CN" altLang="en-US" sz="36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相关注意事项</a:t>
            </a:r>
          </a:p>
        </p:txBody>
      </p:sp>
      <p:sp>
        <p:nvSpPr>
          <p:cNvPr id="3" name="内容占位符 2"/>
          <p:cNvSpPr/>
          <p:nvPr/>
        </p:nvSpPr>
        <p:spPr>
          <a:xfrm>
            <a:off x="539433" y="1225868"/>
            <a:ext cx="8064500" cy="3868737"/>
          </a:xfrm>
          <a:prstGeom prst="rect">
            <a:avLst/>
          </a:prstGeom>
          <a:noFill/>
          <a:ln w="9525">
            <a:noFill/>
          </a:ln>
        </p:spPr>
        <p:txBody>
          <a:bodyPr/>
          <a:lstStyle/>
          <a:p>
            <a:pPr marL="342900" lvl="0" indent="-342900" algn="just" eaLnBrk="1" hangingPunct="1">
              <a:lnSpc>
                <a:spcPct val="150000"/>
              </a:lnSpc>
              <a:spcBef>
                <a:spcPct val="20000"/>
              </a:spcBef>
              <a:buFont typeface="Arial" panose="020B0604020202020204" pitchFamily="34" charset="0"/>
              <a:buChar char="•"/>
            </a:pPr>
            <a:r>
              <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办理方式：我处可代办</a:t>
            </a:r>
          </a:p>
          <a:p>
            <a:pPr marL="342900" lvl="0" indent="-342900" algn="just" eaLnBrk="1" hangingPunct="1">
              <a:lnSpc>
                <a:spcPct val="150000"/>
              </a:lnSpc>
              <a:spcBef>
                <a:spcPct val="20000"/>
              </a:spcBef>
              <a:buFont typeface="Arial" panose="020B0604020202020204" pitchFamily="34" charset="0"/>
              <a:buChar char="•"/>
            </a:pPr>
            <a:r>
              <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签证审核周期：</a:t>
            </a:r>
            <a:r>
              <a:rPr lang="en-US" altLang="zh-CN"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2-3</a:t>
            </a:r>
            <a:r>
              <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个月</a:t>
            </a:r>
          </a:p>
          <a:p>
            <a:pPr marL="342900" lvl="0" indent="-342900" algn="just" eaLnBrk="1" hangingPunct="1">
              <a:lnSpc>
                <a:spcPct val="150000"/>
              </a:lnSpc>
              <a:spcBef>
                <a:spcPct val="20000"/>
              </a:spcBef>
              <a:buFont typeface="Arial" panose="020B0604020202020204" pitchFamily="34" charset="0"/>
              <a:buChar char="•"/>
            </a:pPr>
            <a:r>
              <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有关体检的最新规定：</a:t>
            </a:r>
          </a:p>
          <a:p>
            <a:pPr marL="342900" lvl="0" indent="-342900" algn="just" eaLnBrk="1" hangingPunct="1">
              <a:lnSpc>
                <a:spcPct val="150000"/>
              </a:lnSpc>
              <a:spcBef>
                <a:spcPct val="20000"/>
              </a:spcBef>
              <a:buFont typeface="Arial" panose="020B0604020202020204" pitchFamily="34" charset="0"/>
              <a:buChar char="•"/>
            </a:pPr>
            <a:r>
              <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  所有申请长期签证的留学人员，无论持因私护照或公务普通护照，无论申请的是工作许可签证或学习许可签证，均可以进行预体检。</a:t>
            </a:r>
          </a:p>
          <a:p>
            <a:pPr marL="342900" lvl="0" indent="-342900" algn="just" eaLnBrk="1" hangingPunct="1">
              <a:lnSpc>
                <a:spcPct val="150000"/>
              </a:lnSpc>
              <a:spcBef>
                <a:spcPct val="20000"/>
              </a:spcBef>
              <a:buFont typeface="Arial" panose="020B0604020202020204" pitchFamily="34" charset="0"/>
              <a:buChar char="•"/>
            </a:pPr>
            <a:r>
              <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提醒：填写签证表时提供准确的电子邮箱，以便使馆与您进行联系</a:t>
            </a:r>
            <a:r>
              <a:rPr lang="zh-CN" altLang="en-US" sz="20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a:t>
            </a:r>
            <a:endParaRPr lang="zh-CN" altLang="en-US" sz="20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19484" name="Picture 10" descr="can2"/>
          <p:cNvPicPr>
            <a:picLocks noChangeAspect="1"/>
          </p:cNvPicPr>
          <p:nvPr/>
        </p:nvPicPr>
        <p:blipFill>
          <a:blip r:embed="rId2"/>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内容占位符 2"/>
          <p:cNvSpPr>
            <a:spLocks noGrp="1"/>
          </p:cNvSpPr>
          <p:nvPr/>
        </p:nvSpPr>
        <p:spPr>
          <a:xfrm>
            <a:off x="323850" y="842963"/>
            <a:ext cx="8640763" cy="36163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algn="just" eaLnBrk="1" hangingPunct="1">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rPr>
              <a:t>关于申请工作许可签证的</a:t>
            </a:r>
            <a:r>
              <a:rPr lang="zh-CN" altLang="en-US" sz="2400" b="1" dirty="0">
                <a:solidFill>
                  <a:srgbClr val="FF0000"/>
                </a:solidFill>
                <a:latin typeface="微软雅黑" panose="020B0503020204020204" pitchFamily="34" charset="-122"/>
                <a:ea typeface="微软雅黑" panose="020B0503020204020204" pitchFamily="34" charset="-122"/>
              </a:rPr>
              <a:t>最新</a:t>
            </a:r>
            <a:r>
              <a:rPr lang="zh-CN" altLang="en-US" sz="2400" b="1" dirty="0" smtClean="0">
                <a:solidFill>
                  <a:srgbClr val="FF0000"/>
                </a:solidFill>
                <a:latin typeface="微软雅黑" panose="020B0503020204020204" pitchFamily="34" charset="-122"/>
                <a:ea typeface="微软雅黑" panose="020B0503020204020204" pitchFamily="34" charset="-122"/>
              </a:rPr>
              <a:t>规定</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r>
              <a:rPr lang="zh-CN" altLang="en-US" sz="2400" b="1" dirty="0" smtClean="0">
                <a:latin typeface="微软雅黑" panose="020B0503020204020204" pitchFamily="34" charset="-122"/>
                <a:ea typeface="微软雅黑" panose="020B0503020204020204" pitchFamily="34" charset="-122"/>
              </a:rPr>
              <a:t>雇主合规费收据</a:t>
            </a:r>
          </a:p>
          <a:p>
            <a:pPr algn="just" eaLnBrk="1" hangingPunct="1">
              <a:lnSpc>
                <a:spcPct val="150000"/>
              </a:lnSpc>
              <a:buFont typeface="Wingdings" panose="05000000000000000000" pitchFamily="2" charset="2"/>
              <a:buNone/>
            </a:pPr>
            <a:r>
              <a:rPr lang="zh-CN" altLang="en-US" sz="2400" b="1" dirty="0" smtClean="0">
                <a:latin typeface="微软雅黑" panose="020B0503020204020204" pitchFamily="34" charset="-122"/>
                <a:ea typeface="微软雅黑" panose="020B0503020204020204" pitchFamily="34" charset="-122"/>
              </a:rPr>
              <a:t>由在加雇主网上支付</a:t>
            </a:r>
            <a:r>
              <a:rPr lang="en-US" altLang="zh-CN" sz="2400" b="1" dirty="0" smtClean="0">
                <a:latin typeface="微软雅黑" panose="020B0503020204020204" pitchFamily="34" charset="-122"/>
                <a:ea typeface="微软雅黑" panose="020B0503020204020204" pitchFamily="34" charset="-122"/>
              </a:rPr>
              <a:t>230</a:t>
            </a:r>
            <a:r>
              <a:rPr lang="zh-CN" altLang="en-US" sz="2400" b="1" dirty="0" smtClean="0">
                <a:latin typeface="微软雅黑" panose="020B0503020204020204" pitchFamily="34" charset="-122"/>
                <a:ea typeface="微软雅黑" panose="020B0503020204020204" pitchFamily="34" charset="-122"/>
              </a:rPr>
              <a:t>加元的雇主合规费，申请人收到雇主合规费付费收据后才可申请工作许可签证。</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lvl="0" algn="just" eaLnBrk="1" hangingPunct="1">
              <a:lnSpc>
                <a:spcPct val="150000"/>
              </a:lnSpc>
            </a:pPr>
            <a:r>
              <a:rPr lang="zh-CN" altLang="en-US" sz="2400" b="1" dirty="0" smtClean="0">
                <a:latin typeface="微软雅黑" panose="020B0503020204020204" pitchFamily="34" charset="-122"/>
                <a:ea typeface="微软雅黑" panose="020B0503020204020204" pitchFamily="34" charset="-122"/>
              </a:rPr>
              <a:t>关于家属携签签证，可咨询：</a:t>
            </a:r>
            <a:r>
              <a:rPr lang="en-US" altLang="zh-CN" sz="2400" b="1" dirty="0" smtClean="0">
                <a:latin typeface="微软雅黑" panose="020B0503020204020204" pitchFamily="34" charset="-122"/>
                <a:ea typeface="微软雅黑" panose="020B0503020204020204" pitchFamily="34" charset="-122"/>
                <a:hlinkClick r:id="rId2"/>
              </a:rPr>
              <a:t>visa@chivast.cscse.org</a:t>
            </a:r>
            <a:endParaRPr lang="zh-CN" altLang="en-US" sz="2400" b="1" dirty="0" smtClean="0">
              <a:solidFill>
                <a:srgbClr val="F2DCDB"/>
              </a:solidFill>
              <a:latin typeface="微软雅黑" panose="020B0503020204020204" pitchFamily="34" charset="-122"/>
              <a:ea typeface="微软雅黑" panose="020B0503020204020204" pitchFamily="34" charset="-122"/>
            </a:endParaRPr>
          </a:p>
          <a:p>
            <a:pPr algn="just" eaLnBrk="1" hangingPunct="1">
              <a:lnSpc>
                <a:spcPct val="150000"/>
              </a:lnSpc>
            </a:pPr>
            <a:endParaRPr lang="zh-CN" altLang="en-US" sz="2400" b="1" dirty="0">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None/>
            </a:pP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ChangeArrowheads="1"/>
          </p:cNvSpPr>
          <p:nvPr/>
        </p:nvSpPr>
        <p:spPr bwMode="auto">
          <a:xfrm>
            <a:off x="428625" y="984250"/>
            <a:ext cx="8286750" cy="4149725"/>
          </a:xfrm>
          <a:prstGeom prst="rect">
            <a:avLst/>
          </a:prstGeom>
          <a:noFill/>
          <a:ln w="9525">
            <a:noFill/>
            <a:miter lim="800000"/>
          </a:ln>
        </p:spPr>
        <p:txBody>
          <a:bodyPr/>
          <a:lstStyle/>
          <a:p>
            <a:pPr lvl="0"/>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、自</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2016 </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年 </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7 </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月 </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 </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日，澳大利亚学生签证类型为</a:t>
            </a:r>
            <a:r>
              <a:rPr lang="en-US" altLang="zh-CN"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500</a:t>
            </a:r>
            <a:r>
              <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类型</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。所有的国际学生都申请此类签证，且需线上申请签证</a:t>
            </a:r>
            <a:r>
              <a:rPr lang="zh-CN" altLang="en-US" sz="24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a:t>
            </a:r>
            <a:endParaRPr lang="en-US" altLang="zh-CN" sz="24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p>
            <a:pPr lvl="0"/>
            <a:endParaRPr lang="zh-CN" altLang="en-US" sz="1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p>
            <a:pPr lvl="0"/>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、自</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年</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11</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月</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19</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日，原澳大利亚</a:t>
            </a:r>
            <a:r>
              <a:rPr lang="en-US"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402</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类型签证取消，由</a:t>
            </a:r>
            <a:r>
              <a:rPr lang="en-US" altLang="zh-CN"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400</a:t>
            </a:r>
            <a:r>
              <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a:t>
            </a:r>
            <a:r>
              <a:rPr lang="en-US" altLang="zh-CN"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408</a:t>
            </a:r>
            <a:r>
              <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a:t>
            </a:r>
            <a:r>
              <a:rPr lang="en-US" altLang="zh-CN"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407</a:t>
            </a:r>
            <a:r>
              <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a:t>
            </a:r>
            <a:r>
              <a:rPr lang="en-US" altLang="zh-CN"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403</a:t>
            </a:r>
            <a:r>
              <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类型</a:t>
            </a: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取代。上述四种类型签证均线上申请签证。</a:t>
            </a:r>
          </a:p>
          <a:p>
            <a:pPr lvl="0"/>
            <a:endParaRPr lang="zh-CN" altLang="en-US" sz="1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p>
            <a:pPr lvl="0"/>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具体情况，请登录澳大利亚使馆或移民局网站查询</a:t>
            </a:r>
            <a:r>
              <a:rPr lang="zh-CN" altLang="en-US" sz="24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a:t>
            </a:r>
            <a:endParaRPr lang="en-US" altLang="zh-CN" sz="24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p>
            <a:pPr lvl="0"/>
            <a:endParaRPr lang="en-US" altLang="zh-CN" sz="11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p>
            <a:pPr lvl="0"/>
            <a:r>
              <a:rPr lang="en-US" altLang="zh-CN" sz="2400" b="1" dirty="0" smtClean="0">
                <a:latin typeface="微软雅黑" panose="020B0503020204020204" pitchFamily="34" charset="-122"/>
                <a:ea typeface="微软雅黑" panose="020B0503020204020204" pitchFamily="34" charset="-122"/>
                <a:sym typeface="Calibri" panose="020F0502020204030204" pitchFamily="34" charset="0"/>
              </a:rPr>
              <a:t>3</a:t>
            </a:r>
            <a:r>
              <a:rPr lang="zh-CN" altLang="en-US" sz="2400" b="1" dirty="0" smtClean="0">
                <a:latin typeface="微软雅黑" panose="020B0503020204020204" pitchFamily="34" charset="-122"/>
                <a:ea typeface="微软雅黑" panose="020B0503020204020204" pitchFamily="34" charset="-122"/>
                <a:sym typeface="Calibri" panose="020F0502020204030204" pitchFamily="34" charset="0"/>
              </a:rPr>
              <a:t>、澳大利亚短期</a:t>
            </a:r>
            <a:r>
              <a:rPr lang="en-US" altLang="zh-CN" sz="24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600</a:t>
            </a:r>
            <a:r>
              <a:rPr lang="zh-CN" altLang="en-US" sz="24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类型</a:t>
            </a:r>
            <a:r>
              <a:rPr lang="zh-CN" altLang="en-US" sz="2400" b="1" dirty="0" smtClean="0">
                <a:latin typeface="微软雅黑" panose="020B0503020204020204" pitchFamily="34" charset="-122"/>
                <a:ea typeface="微软雅黑" panose="020B0503020204020204" pitchFamily="34" charset="-122"/>
                <a:sym typeface="Calibri" panose="020F0502020204030204" pitchFamily="34" charset="0"/>
              </a:rPr>
              <a:t>签证，针对留学期限为</a:t>
            </a:r>
            <a:r>
              <a:rPr lang="en-US" altLang="zh-CN" sz="2400" b="1" dirty="0" smtClean="0">
                <a:latin typeface="微软雅黑" panose="020B0503020204020204" pitchFamily="34" charset="-122"/>
                <a:ea typeface="微软雅黑" panose="020B0503020204020204" pitchFamily="34" charset="-122"/>
                <a:sym typeface="Calibri" panose="020F0502020204030204" pitchFamily="34" charset="0"/>
              </a:rPr>
              <a:t>3</a:t>
            </a:r>
            <a:r>
              <a:rPr lang="zh-CN" altLang="en-US" sz="2400" b="1" dirty="0" smtClean="0">
                <a:latin typeface="微软雅黑" panose="020B0503020204020204" pitchFamily="34" charset="-122"/>
                <a:ea typeface="微软雅黑" panose="020B0503020204020204" pitchFamily="34" charset="-122"/>
                <a:sym typeface="Calibri" panose="020F0502020204030204" pitchFamily="34" charset="0"/>
              </a:rPr>
              <a:t>个月以内的留学人员，我处可代办或由申请人线上申请。</a:t>
            </a:r>
            <a:r>
              <a:rPr lang="zh-CN" altLang="en-US" sz="2400" b="1" dirty="0">
                <a:solidFill>
                  <a:srgbClr val="F2DCDB"/>
                </a:solidFill>
                <a:latin typeface="Lantinghei SC Demibold"/>
                <a:ea typeface="Lantinghei SC Demibold"/>
                <a:sym typeface="Calibri" panose="020F0502020204030204" pitchFamily="34" charset="0"/>
              </a:rPr>
              <a:t/>
            </a:r>
            <a:br>
              <a:rPr lang="zh-CN" altLang="en-US" sz="2400" b="1" dirty="0">
                <a:solidFill>
                  <a:srgbClr val="F2DCDB"/>
                </a:solidFill>
                <a:latin typeface="Lantinghei SC Demibold"/>
                <a:ea typeface="Lantinghei SC Demibold"/>
                <a:sym typeface="Calibri" panose="020F0502020204030204" pitchFamily="34" charset="0"/>
              </a:rPr>
            </a:br>
            <a:endParaRPr lang="en-US" altLang="zh-CN" sz="2400" b="1" dirty="0">
              <a:solidFill>
                <a:srgbClr val="F2DCDB"/>
              </a:solidFill>
              <a:latin typeface="Lantinghei SC Demibold"/>
              <a:ea typeface="Lantinghei SC Demibold"/>
              <a:sym typeface="Calibri" panose="020F0502020204030204" pitchFamily="34" charset="0"/>
            </a:endParaRPr>
          </a:p>
        </p:txBody>
      </p:sp>
      <p:sp>
        <p:nvSpPr>
          <p:cNvPr id="6" name="Rectangle 32"/>
          <p:cNvSpPr>
            <a:spLocks noGrp="1"/>
          </p:cNvSpPr>
          <p:nvPr/>
        </p:nvSpPr>
        <p:spPr>
          <a:xfrm>
            <a:off x="1471613" y="142875"/>
            <a:ext cx="6172200" cy="650875"/>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r>
              <a:rPr lang="zh-CN" altLang="en-US" sz="3600" b="1" dirty="0">
                <a:solidFill>
                  <a:srgbClr val="FF0000"/>
                </a:solidFill>
                <a:latin typeface="微软雅黑" panose="020B0503020204020204" pitchFamily="34" charset="-122"/>
                <a:ea typeface="微软雅黑" panose="020B0503020204020204" pitchFamily="34" charset="-122"/>
              </a:rPr>
              <a:t>澳大利亚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p:nvPr/>
        </p:nvGraphicFramePr>
        <p:xfrm>
          <a:off x="1187624" y="1491630"/>
          <a:ext cx="6715172" cy="3264317"/>
        </p:xfrm>
        <a:graphic>
          <a:graphicData uri="http://schemas.openxmlformats.org/drawingml/2006/table">
            <a:tbl>
              <a:tblPr/>
              <a:tblGrid>
                <a:gridCol w="2163796"/>
                <a:gridCol w="4551376"/>
              </a:tblGrid>
              <a:tr h="43204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FFFFFF"/>
                          </a:solidFill>
                          <a:effectLst/>
                          <a:latin typeface="黑体" panose="02010609060101010101" charset="-122"/>
                          <a:ea typeface="黑体" panose="02010609060101010101" charset="-122"/>
                        </a:rPr>
                        <a:t>录取身份</a:t>
                      </a:r>
                    </a:p>
                  </a:txBody>
                  <a:tcPr marL="68580" marR="68580" marT="34290" marB="3429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FFFFFF"/>
                          </a:solidFill>
                          <a:effectLst/>
                          <a:latin typeface="黑体" panose="02010609060101010101" charset="-122"/>
                          <a:ea typeface="黑体" panose="02010609060101010101" charset="-122"/>
                        </a:rPr>
                        <a:t>签证类型</a:t>
                      </a:r>
                    </a:p>
                  </a:txBody>
                  <a:tcPr marL="68580" marR="68580" marT="34290" marB="3429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661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访问学者、博士后</a:t>
                      </a:r>
                    </a:p>
                  </a:txBody>
                  <a:tcPr marL="68580" marR="68580" marT="34290" marB="3429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FD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访问</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 </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访问学者（</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ACADEMIC VISITOR</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endPar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      访问学生（</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STUDENT VISITOR</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计点积分制（</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PBS</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:T5</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FDB"/>
                    </a:solidFill>
                  </a:tcPr>
                </a:tc>
              </a:tr>
              <a:tr h="54991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学生（攻读学位）</a:t>
                      </a:r>
                    </a:p>
                  </a:txBody>
                  <a:tcPr marL="68580" marR="68580" marT="34290" marB="3429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E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计点积分制（</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PBS</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:T4</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EE"/>
                    </a:solidFill>
                  </a:tcPr>
                </a:tc>
              </a:tr>
              <a:tr h="73370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联合培养博士生</a:t>
                      </a:r>
                    </a:p>
                  </a:txBody>
                  <a:tcPr marL="68580" marR="68580" marT="34290" marB="3429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FD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访问：访问学生（</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STUDENT VISITOR</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计点积分制（</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PBS</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:T4</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T5</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FDB"/>
                    </a:solidFill>
                  </a:tcPr>
                </a:tc>
              </a:tr>
              <a:tr h="65711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本科插班生</a:t>
                      </a:r>
                    </a:p>
                  </a:txBody>
                  <a:tcPr marL="68580" marR="68580" marT="34290" marB="3429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FD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访问：访问学生（</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STUDENT VISITOR</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endPar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计点积分制（</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PBS</a:t>
                      </a:r>
                      <a:r>
                        <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rPr>
                        <a:t>）</a:t>
                      </a:r>
                      <a:r>
                        <a:rPr kumimoji="0" lang="en-US" altLang="zh-CN" sz="1800" b="1" i="0" u="none" strike="noStrike" cap="none" normalizeH="0" baseline="0" dirty="0" smtClean="0">
                          <a:ln>
                            <a:noFill/>
                          </a:ln>
                          <a:solidFill>
                            <a:srgbClr val="000066"/>
                          </a:solidFill>
                          <a:effectLst/>
                          <a:latin typeface="黑体" panose="02010609060101010101" charset="-122"/>
                          <a:ea typeface="黑体" panose="02010609060101010101" charset="-122"/>
                        </a:rPr>
                        <a:t>:T4</a:t>
                      </a:r>
                      <a:endParaRPr kumimoji="0" lang="zh-CN" altLang="en-US" sz="1800" b="1" i="0" u="none" strike="noStrike" cap="none" normalizeH="0" baseline="0" dirty="0" smtClean="0">
                        <a:ln>
                          <a:noFill/>
                        </a:ln>
                        <a:solidFill>
                          <a:srgbClr val="000066"/>
                        </a:solidFill>
                        <a:effectLst/>
                        <a:latin typeface="黑体" panose="02010609060101010101" charset="-122"/>
                        <a:ea typeface="黑体" panose="02010609060101010101"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FDB"/>
                    </a:solidFill>
                  </a:tcPr>
                </a:tc>
              </a:tr>
            </a:tbl>
          </a:graphicData>
        </a:graphic>
      </p:graphicFrame>
      <p:sp>
        <p:nvSpPr>
          <p:cNvPr id="34818" name="Rectangle 2"/>
          <p:cNvSpPr>
            <a:spLocks noGrp="1"/>
          </p:cNvSpPr>
          <p:nvPr/>
        </p:nvSpPr>
        <p:spPr>
          <a:xfrm>
            <a:off x="611560" y="123478"/>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4000" b="1" dirty="0">
                <a:solidFill>
                  <a:srgbClr val="FF0000"/>
                </a:solidFill>
                <a:latin typeface="微软雅黑" pitchFamily="34" charset="-122"/>
                <a:ea typeface="微软雅黑" pitchFamily="34" charset="-122"/>
              </a:rPr>
              <a:t>英 国</a:t>
            </a:r>
          </a:p>
        </p:txBody>
      </p:sp>
      <p:sp>
        <p:nvSpPr>
          <p:cNvPr id="68611" name="Rectangle 3"/>
          <p:cNvSpPr>
            <a:spLocks noGrp="1"/>
          </p:cNvSpPr>
          <p:nvPr/>
        </p:nvSpPr>
        <p:spPr>
          <a:xfrm>
            <a:off x="1043608" y="915566"/>
            <a:ext cx="3168650" cy="53848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a:r>
              <a:rPr lang="zh-CN" altLang="en-US" sz="2800" b="1" dirty="0">
                <a:solidFill>
                  <a:schemeClr val="tx1"/>
                </a:solidFill>
                <a:latin typeface="微软雅黑" panose="020B0503020204020204" pitchFamily="34" charset="-122"/>
                <a:ea typeface="微软雅黑" panose="020B0503020204020204" pitchFamily="34" charset="-122"/>
              </a:rPr>
              <a:t>签证申请类型</a:t>
            </a:r>
          </a:p>
          <a:p>
            <a:pPr lvl="0">
              <a:buFont typeface="Wingdings" panose="05000000000000000000" pitchFamily="2" charset="2"/>
              <a:buNone/>
            </a:pPr>
            <a:endParaRPr lang="zh-CN" altLang="en-US" sz="3000" b="1" dirty="0">
              <a:solidFill>
                <a:srgbClr val="DDD9C3"/>
              </a:solidFill>
              <a:latin typeface="Lantinghei SC Demibold"/>
              <a:ea typeface="Lantinghei SC Demibold"/>
            </a:endParaRPr>
          </a:p>
          <a:p>
            <a:pPr marL="0" lvl="0" indent="0">
              <a:buNone/>
            </a:pPr>
            <a:endParaRPr lang="zh-CN" altLang="en-US" sz="3000" b="1" dirty="0">
              <a:solidFill>
                <a:srgbClr val="DDD9C3"/>
              </a:solidFill>
              <a:latin typeface="Lantinghei SC Demibold"/>
              <a:ea typeface="Lantinghei SC Demibold"/>
            </a:endParaRPr>
          </a:p>
        </p:txBody>
      </p:sp>
      <p:pic>
        <p:nvPicPr>
          <p:cNvPr id="5" name="Picture 10" descr="can2"/>
          <p:cNvPicPr>
            <a:picLocks noChangeAspect="1"/>
          </p:cNvPicPr>
          <p:nvPr/>
        </p:nvPicPr>
        <p:blipFill>
          <a:blip r:embed="rId2"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down)">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8611"/>
                                        </p:tgtEl>
                                        <p:attrNameLst>
                                          <p:attrName>style.visibility</p:attrName>
                                        </p:attrNameLst>
                                      </p:cBhvr>
                                      <p:to>
                                        <p:strVal val="visible"/>
                                      </p:to>
                                    </p:set>
                                    <p:anim calcmode="lin" valueType="num">
                                      <p:cBhvr additive="base">
                                        <p:cTn id="12" dur="500" fill="hold"/>
                                        <p:tgtEl>
                                          <p:spTgt spid="68611"/>
                                        </p:tgtEl>
                                        <p:attrNameLst>
                                          <p:attrName>ppt_x</p:attrName>
                                        </p:attrNameLst>
                                      </p:cBhvr>
                                      <p:tavLst>
                                        <p:tav tm="0">
                                          <p:val>
                                            <p:strVal val="#ppt_x"/>
                                          </p:val>
                                        </p:tav>
                                        <p:tav tm="100000">
                                          <p:val>
                                            <p:strVal val="#ppt_x"/>
                                          </p:val>
                                        </p:tav>
                                      </p:tavLst>
                                    </p:anim>
                                    <p:anim calcmode="lin" valueType="num">
                                      <p:cBhvr additive="base">
                                        <p:cTn id="13" dur="500" fill="hold"/>
                                        <p:tgtEl>
                                          <p:spTgt spid="686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allAtOnce"/>
      <p:bldP spid="686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nvSpPr>
        <p:spPr>
          <a:xfrm>
            <a:off x="395536" y="195486"/>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3400" b="1" dirty="0">
                <a:latin typeface="微软雅黑" panose="020B0503020204020204" pitchFamily="34" charset="-122"/>
                <a:ea typeface="微软雅黑" panose="020B0503020204020204" pitchFamily="34" charset="-122"/>
              </a:rPr>
              <a:t>签证材料特殊说明</a:t>
            </a:r>
          </a:p>
        </p:txBody>
      </p:sp>
      <p:sp>
        <p:nvSpPr>
          <p:cNvPr id="70659" name="Rectangle 3"/>
          <p:cNvSpPr>
            <a:spLocks noGrp="1"/>
          </p:cNvSpPr>
          <p:nvPr/>
        </p:nvSpPr>
        <p:spPr>
          <a:xfrm>
            <a:off x="467544" y="1203598"/>
            <a:ext cx="3456384" cy="3500160"/>
          </a:xfrm>
          <a:prstGeom prst="rect">
            <a:avLst/>
          </a:prstGeom>
          <a:noFill/>
          <a:ln w="9525">
            <a:noFill/>
          </a:ln>
        </p:spPr>
        <p:txBody>
          <a:bodyPr vert="horz" wrap="square" lIns="91440" tIns="45720" rIns="91440" bIns="4572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eaLnBrk="1" hangingPunct="1">
              <a:lnSpc>
                <a:spcPct val="150000"/>
              </a:lnSpc>
            </a:pP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50000"/>
              </a:lnSpc>
            </a:pPr>
            <a:r>
              <a:rPr lang="en-US" altLang="zh-CN" sz="2400" b="1" dirty="0" smtClean="0">
                <a:solidFill>
                  <a:srgbClr val="FF0000"/>
                </a:solidFill>
                <a:latin typeface="微软雅黑" panose="020B0503020204020204" pitchFamily="34" charset="-122"/>
                <a:ea typeface="微软雅黑" panose="020B0503020204020204" pitchFamily="34" charset="-122"/>
              </a:rPr>
              <a:t>T5</a:t>
            </a:r>
            <a:r>
              <a:rPr lang="zh-CN" altLang="en-US" sz="2400" b="1" dirty="0" smtClean="0">
                <a:solidFill>
                  <a:srgbClr val="FF0000"/>
                </a:solidFill>
                <a:latin typeface="微软雅黑" panose="020B0503020204020204" pitchFamily="34" charset="-122"/>
                <a:ea typeface="微软雅黑" panose="020B0503020204020204" pitchFamily="34" charset="-122"/>
              </a:rPr>
              <a:t>类型</a:t>
            </a:r>
            <a:endParaRPr lang="zh-CN" altLang="en-US" sz="2300" b="1" dirty="0">
              <a:solidFill>
                <a:srgbClr val="FF0000"/>
              </a:solidFill>
              <a:latin typeface="微软雅黑" panose="020B0503020204020204" pitchFamily="34" charset="-122"/>
              <a:ea typeface="微软雅黑" panose="020B0503020204020204" pitchFamily="34" charset="-122"/>
            </a:endParaRPr>
          </a:p>
          <a:p>
            <a:pPr eaLnBrk="1" hangingPunct="1">
              <a:lnSpc>
                <a:spcPct val="150000"/>
              </a:lnSpc>
              <a:buNone/>
            </a:pPr>
            <a:r>
              <a:rPr lang="zh-CN" altLang="en-US" sz="2300" b="1" dirty="0" smtClean="0">
                <a:latin typeface="微软雅黑" panose="020B0503020204020204" pitchFamily="34" charset="-122"/>
                <a:ea typeface="微软雅黑" panose="020B0503020204020204" pitchFamily="34" charset="-122"/>
              </a:rPr>
              <a:t>    资助证明 </a:t>
            </a:r>
            <a:r>
              <a:rPr lang="en-US" altLang="zh-CN" sz="2300" b="1" dirty="0" smtClean="0">
                <a:latin typeface="微软雅黑" panose="020B0503020204020204" pitchFamily="34" charset="-122"/>
                <a:ea typeface="微软雅黑" panose="020B0503020204020204" pitchFamily="34" charset="-122"/>
              </a:rPr>
              <a:t>Certificate </a:t>
            </a:r>
            <a:r>
              <a:rPr lang="en-US" altLang="zh-CN" sz="2300" b="1" dirty="0">
                <a:latin typeface="微软雅黑" panose="020B0503020204020204" pitchFamily="34" charset="-122"/>
                <a:ea typeface="微软雅黑" panose="020B0503020204020204" pitchFamily="34" charset="-122"/>
              </a:rPr>
              <a:t>of Sponsorship </a:t>
            </a:r>
            <a:r>
              <a:rPr lang="zh-CN" altLang="en-US" sz="2300" b="1" dirty="0">
                <a:latin typeface="微软雅黑" panose="020B0503020204020204" pitchFamily="34" charset="-122"/>
                <a:ea typeface="微软雅黑" panose="020B0503020204020204" pitchFamily="34" charset="-122"/>
              </a:rPr>
              <a:t>，简称</a:t>
            </a:r>
            <a:r>
              <a:rPr lang="en-US" altLang="zh-CN" sz="2300" b="1" dirty="0" smtClean="0">
                <a:latin typeface="微软雅黑" panose="020B0503020204020204" pitchFamily="34" charset="-122"/>
                <a:ea typeface="微软雅黑" panose="020B0503020204020204" pitchFamily="34" charset="-122"/>
              </a:rPr>
              <a:t>COS</a:t>
            </a:r>
          </a:p>
          <a:p>
            <a:pPr eaLnBrk="1" hangingPunct="1">
              <a:lnSpc>
                <a:spcPct val="150000"/>
              </a:lnSpc>
              <a:buNone/>
            </a:pPr>
            <a:endParaRPr lang="en-US" altLang="zh-CN" sz="2300" b="1" dirty="0">
              <a:latin typeface="微软雅黑" panose="020B0503020204020204" pitchFamily="34" charset="-122"/>
              <a:ea typeface="微软雅黑" panose="020B0503020204020204" pitchFamily="34" charset="-122"/>
            </a:endParaRPr>
          </a:p>
          <a:p>
            <a:pPr marL="0" indent="0" eaLnBrk="1" hangingPunct="1">
              <a:lnSpc>
                <a:spcPct val="150000"/>
              </a:lnSpc>
              <a:buNone/>
            </a:pPr>
            <a:r>
              <a:rPr lang="en-US" altLang="zh-CN" sz="2300" b="1" dirty="0" smtClean="0">
                <a:solidFill>
                  <a:schemeClr val="tx1"/>
                </a:solidFill>
                <a:latin typeface="微软雅黑" panose="020B0503020204020204" pitchFamily="34" charset="-122"/>
                <a:ea typeface="微软雅黑" panose="020B0503020204020204" pitchFamily="34" charset="-122"/>
              </a:rPr>
              <a:t> </a:t>
            </a:r>
            <a:endParaRPr lang="en-US" altLang="zh-CN" sz="2300" b="1" dirty="0">
              <a:solidFill>
                <a:schemeClr val="tx1"/>
              </a:solidFill>
              <a:latin typeface="微软雅黑" panose="020B0503020204020204" pitchFamily="34" charset="-122"/>
              <a:ea typeface="微软雅黑" panose="020B0503020204020204" pitchFamily="34" charset="-122"/>
            </a:endParaRPr>
          </a:p>
          <a:p>
            <a:pPr eaLnBrk="1" hangingPunct="1"/>
            <a:endParaRPr lang="en-US" altLang="zh-CN" sz="2400" b="1" dirty="0">
              <a:solidFill>
                <a:srgbClr val="F2DCDB"/>
              </a:solidFill>
              <a:latin typeface="Lantinghei SC Demibold"/>
              <a:ea typeface="Lantinghei SC Demibold"/>
            </a:endParaRPr>
          </a:p>
        </p:txBody>
      </p:sp>
      <p:pic>
        <p:nvPicPr>
          <p:cNvPr id="4" name="Picture 3"/>
          <p:cNvPicPr>
            <a:picLocks noGrp="1" noChangeAspect="1" noChangeArrowheads="1"/>
          </p:cNvPicPr>
          <p:nvPr/>
        </p:nvPicPr>
        <p:blipFill>
          <a:blip r:embed="rId2" cstate="print"/>
          <a:srcRect/>
          <a:stretch>
            <a:fillRect/>
          </a:stretch>
        </p:blipFill>
        <p:spPr>
          <a:xfrm>
            <a:off x="4572000" y="1059582"/>
            <a:ext cx="3096344" cy="3883014"/>
          </a:xfrm>
          <a:prstGeom prst="rect">
            <a:avLst/>
          </a:prstGeom>
          <a:noFill/>
          <a:ln w="38100" cap="sq">
            <a:solidFill>
              <a:srgbClr val="000000"/>
            </a:solidFill>
            <a:bevel/>
          </a:ln>
          <a:effectLst>
            <a:outerShdw dist="38100" dir="2700000" algn="ctr" rotWithShape="0">
              <a:srgbClr val="000000">
                <a:alpha val="40999"/>
              </a:srgbClr>
            </a:outerShdw>
          </a:effectLst>
        </p:spPr>
      </p:pic>
      <p:sp>
        <p:nvSpPr>
          <p:cNvPr id="5" name="流程图: 可选过程 4"/>
          <p:cNvSpPr/>
          <p:nvPr/>
        </p:nvSpPr>
        <p:spPr>
          <a:xfrm>
            <a:off x="6372200" y="2931790"/>
            <a:ext cx="720080" cy="216024"/>
          </a:xfrm>
          <a:prstGeom prst="flowChartAlternateProcess">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10" descr="can2"/>
          <p:cNvPicPr>
            <a:picLocks noChangeAspect="1"/>
          </p:cNvPicPr>
          <p:nvPr/>
        </p:nvPicPr>
        <p:blipFill>
          <a:blip r:embed="rId3"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nvSpPr>
        <p:spPr>
          <a:xfrm>
            <a:off x="467544" y="771550"/>
            <a:ext cx="8064500" cy="3771900"/>
          </a:xfrm>
          <a:prstGeom prst="rect">
            <a:avLst/>
          </a:prstGeom>
          <a:noFill/>
          <a:ln w="9525">
            <a:noFill/>
          </a:ln>
        </p:spPr>
        <p:txBody>
          <a:bodyPr vert="horz" wrap="square" lIns="91440" tIns="45720" rIns="91440" bIns="4572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eaLnBrk="1" hangingPunct="1">
              <a:lnSpc>
                <a:spcPct val="150000"/>
              </a:lnSpc>
            </a:pP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eaLnBrk="1" hangingPunct="1">
              <a:lnSpc>
                <a:spcPct val="150000"/>
              </a:lnSpc>
            </a:pPr>
            <a:r>
              <a:rPr lang="en-US" altLang="zh-CN" sz="2400" b="1" dirty="0" smtClean="0">
                <a:solidFill>
                  <a:srgbClr val="FF0000"/>
                </a:solidFill>
                <a:latin typeface="微软雅黑" panose="020B0503020204020204" pitchFamily="34" charset="-122"/>
                <a:ea typeface="微软雅黑" panose="020B0503020204020204" pitchFamily="34" charset="-122"/>
              </a:rPr>
              <a:t>T4</a:t>
            </a:r>
            <a:r>
              <a:rPr lang="zh-CN" altLang="en-US" sz="2400" b="1" dirty="0" smtClean="0">
                <a:solidFill>
                  <a:srgbClr val="FF0000"/>
                </a:solidFill>
                <a:latin typeface="微软雅黑" panose="020B0503020204020204" pitchFamily="34" charset="-122"/>
                <a:ea typeface="微软雅黑" panose="020B0503020204020204" pitchFamily="34" charset="-122"/>
              </a:rPr>
              <a:t>类型</a:t>
            </a:r>
          </a:p>
          <a:p>
            <a:pPr eaLnBrk="1" hangingPunct="1">
              <a:lnSpc>
                <a:spcPct val="150000"/>
              </a:lnSpc>
              <a:buNone/>
            </a:pPr>
            <a:r>
              <a:rPr lang="zh-CN" altLang="en-US" sz="2400" b="1" dirty="0" smtClean="0">
                <a:latin typeface="微软雅黑" panose="020B0503020204020204" pitchFamily="34" charset="-122"/>
                <a:ea typeface="微软雅黑" panose="020B0503020204020204" pitchFamily="34" charset="-122"/>
              </a:rPr>
              <a:t>    入学通知书 </a:t>
            </a:r>
            <a:r>
              <a:rPr lang="en-GB" altLang="en-US" sz="2400" b="1" dirty="0" smtClean="0">
                <a:latin typeface="微软雅黑" panose="020B0503020204020204" pitchFamily="34" charset="-122"/>
                <a:ea typeface="微软雅黑" panose="020B0503020204020204" pitchFamily="34" charset="-122"/>
              </a:rPr>
              <a:t>Confirmation of Acceptance for Studies </a:t>
            </a:r>
            <a:r>
              <a:rPr lang="zh-CN" altLang="en-US" sz="2400" b="1" dirty="0" smtClean="0">
                <a:latin typeface="微软雅黑" panose="020B0503020204020204" pitchFamily="34" charset="-122"/>
                <a:ea typeface="微软雅黑" panose="020B0503020204020204" pitchFamily="34" charset="-122"/>
              </a:rPr>
              <a:t>，  简称</a:t>
            </a:r>
            <a:r>
              <a:rPr lang="en-US" altLang="zh-CN" sz="2400" b="1" dirty="0" smtClean="0">
                <a:latin typeface="微软雅黑" panose="020B0503020204020204" pitchFamily="34" charset="-122"/>
                <a:ea typeface="微软雅黑" panose="020B0503020204020204" pitchFamily="34" charset="-122"/>
              </a:rPr>
              <a:t>CAS</a:t>
            </a:r>
            <a:endParaRPr lang="en-GB" altLang="en-US" sz="2400" b="1" dirty="0">
              <a:solidFill>
                <a:srgbClr val="F2DCDB"/>
              </a:solidFill>
              <a:latin typeface="微软雅黑" panose="020B0503020204020204" pitchFamily="34" charset="-122"/>
              <a:ea typeface="微软雅黑" panose="020B0503020204020204" pitchFamily="34" charset="-122"/>
            </a:endParaRPr>
          </a:p>
          <a:p>
            <a:pPr eaLnBrk="1" hangingPunct="1">
              <a:lnSpc>
                <a:spcPct val="150000"/>
              </a:lnSpc>
              <a:buNone/>
            </a:pP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solidFill>
                  <a:schemeClr val="tx1"/>
                </a:solidFill>
                <a:latin typeface="微软雅黑" panose="020B0503020204020204" pitchFamily="34" charset="-122"/>
                <a:ea typeface="微软雅黑" panose="020B0503020204020204" pitchFamily="34" charset="-122"/>
              </a:rPr>
              <a:t>Reference </a:t>
            </a:r>
            <a:r>
              <a:rPr lang="en-US" altLang="zh-CN" sz="2400" b="1" dirty="0">
                <a:solidFill>
                  <a:schemeClr val="tx1"/>
                </a:solidFill>
                <a:latin typeface="微软雅黑" panose="020B0503020204020204" pitchFamily="34" charset="-122"/>
                <a:ea typeface="微软雅黑" panose="020B0503020204020204" pitchFamily="34" charset="-122"/>
              </a:rPr>
              <a:t>Number </a:t>
            </a:r>
            <a:r>
              <a:rPr lang="zh-CN" altLang="en-US" sz="2400" b="1" dirty="0">
                <a:solidFill>
                  <a:schemeClr val="tx1"/>
                </a:solidFill>
                <a:latin typeface="微软雅黑" panose="020B0503020204020204" pitchFamily="34" charset="-122"/>
                <a:ea typeface="微软雅黑" panose="020B0503020204020204" pitchFamily="34" charset="-122"/>
              </a:rPr>
              <a:t>：自产生之日起六个月内</a:t>
            </a:r>
            <a:r>
              <a:rPr lang="zh-CN" altLang="en-US" sz="2400" b="1" dirty="0" smtClean="0">
                <a:solidFill>
                  <a:schemeClr val="tx1"/>
                </a:solidFill>
                <a:latin typeface="微软雅黑" panose="020B0503020204020204" pitchFamily="34" charset="-122"/>
                <a:ea typeface="微软雅黑" panose="020B0503020204020204" pitchFamily="34" charset="-122"/>
              </a:rPr>
              <a:t>有效</a:t>
            </a:r>
            <a:endParaRPr lang="zh-CN" altLang="en-US" sz="2400" b="1" dirty="0">
              <a:solidFill>
                <a:schemeClr val="tx1"/>
              </a:solidFill>
              <a:latin typeface="微软雅黑" panose="020B0503020204020204" pitchFamily="34" charset="-122"/>
              <a:ea typeface="微软雅黑" panose="020B0503020204020204" pitchFamily="34" charset="-122"/>
            </a:endParaRPr>
          </a:p>
          <a:p>
            <a:pPr eaLnBrk="1" hangingPunct="1">
              <a:lnSpc>
                <a:spcPct val="150000"/>
              </a:lnSpc>
              <a:buNone/>
            </a:pPr>
            <a:endParaRPr lang="zh-CN" altLang="en-US" sz="2400" b="1" dirty="0">
              <a:solidFill>
                <a:srgbClr val="F2DCDB"/>
              </a:solidFill>
              <a:latin typeface="Lantinghei SC Demibold"/>
              <a:ea typeface="Lantinghei SC Demibold"/>
            </a:endParaRPr>
          </a:p>
        </p:txBody>
      </p:sp>
      <p:pic>
        <p:nvPicPr>
          <p:cNvPr id="3" name="Picture 10" descr="can2"/>
          <p:cNvPicPr>
            <a:picLocks noChangeAspect="1"/>
          </p:cNvPicPr>
          <p:nvPr/>
        </p:nvPicPr>
        <p:blipFill>
          <a:blip r:embed="rId2"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4" name="Rectangle 2"/>
          <p:cNvSpPr>
            <a:spLocks noGrp="1"/>
          </p:cNvSpPr>
          <p:nvPr/>
        </p:nvSpPr>
        <p:spPr>
          <a:xfrm>
            <a:off x="395536" y="195486"/>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3400" b="1" dirty="0">
                <a:latin typeface="微软雅黑" panose="020B0503020204020204" pitchFamily="34" charset="-122"/>
                <a:ea typeface="微软雅黑" panose="020B0503020204020204" pitchFamily="34" charset="-122"/>
              </a:rPr>
              <a:t>签证材料特殊说明</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nvSpPr>
        <p:spPr>
          <a:xfrm>
            <a:off x="457200" y="268288"/>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3600" b="1" dirty="0">
                <a:latin typeface="微软雅黑" panose="020B0503020204020204" pitchFamily="34" charset="-122"/>
                <a:ea typeface="微软雅黑" panose="020B0503020204020204" pitchFamily="34" charset="-122"/>
              </a:rPr>
              <a:t>注意事项</a:t>
            </a:r>
          </a:p>
        </p:txBody>
      </p:sp>
      <p:sp>
        <p:nvSpPr>
          <p:cNvPr id="73731" name="Rectangle 3"/>
          <p:cNvSpPr>
            <a:spLocks noGrp="1"/>
          </p:cNvSpPr>
          <p:nvPr/>
        </p:nvSpPr>
        <p:spPr>
          <a:xfrm>
            <a:off x="395537" y="1491630"/>
            <a:ext cx="8064895" cy="3816424"/>
          </a:xfrm>
          <a:prstGeom prst="rect">
            <a:avLst/>
          </a:prstGeom>
          <a:noFill/>
          <a:ln w="9525">
            <a:noFill/>
          </a:ln>
        </p:spPr>
        <p:txBody>
          <a:bodyPr vert="horz" wrap="square" lIns="91440" tIns="45720" rIns="91440" bIns="4572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eaLnBrk="1" hangingPunct="1">
              <a:lnSpc>
                <a:spcPct val="130000"/>
              </a:lnSpc>
              <a:buNone/>
            </a:pPr>
            <a:endParaRPr lang="en-US" altLang="zh-CN" sz="2000" b="1" dirty="0" smtClean="0">
              <a:latin typeface="微软雅黑" panose="020B0503020204020204" pitchFamily="34" charset="-122"/>
              <a:ea typeface="微软雅黑" panose="020B0503020204020204" pitchFamily="34" charset="-122"/>
            </a:endParaRPr>
          </a:p>
          <a:p>
            <a:pPr eaLnBrk="1" hangingPunct="1">
              <a:lnSpc>
                <a:spcPct val="160000"/>
              </a:lnSpc>
            </a:pPr>
            <a:r>
              <a:rPr lang="zh-CN" altLang="zh-CN" sz="2000" b="1" dirty="0" smtClean="0">
                <a:latin typeface="微软雅黑" pitchFamily="34" charset="-122"/>
                <a:ea typeface="微软雅黑" pitchFamily="34" charset="-122"/>
              </a:rPr>
              <a:t>赴</a:t>
            </a:r>
            <a:r>
              <a:rPr lang="zh-CN" altLang="zh-CN" sz="2000" b="1" dirty="0">
                <a:latin typeface="微软雅黑" pitchFamily="34" charset="-122"/>
                <a:ea typeface="微软雅黑" pitchFamily="34" charset="-122"/>
              </a:rPr>
              <a:t>英超过</a:t>
            </a:r>
            <a:r>
              <a:rPr lang="en-US" altLang="zh-CN" sz="2000" b="1" dirty="0">
                <a:latin typeface="微软雅黑" pitchFamily="34" charset="-122"/>
                <a:ea typeface="微软雅黑" pitchFamily="34" charset="-122"/>
              </a:rPr>
              <a:t>6</a:t>
            </a:r>
            <a:r>
              <a:rPr lang="zh-CN" altLang="zh-CN" sz="2000" b="1" dirty="0">
                <a:latin typeface="微软雅黑" pitchFamily="34" charset="-122"/>
                <a:ea typeface="微软雅黑" pitchFamily="34" charset="-122"/>
              </a:rPr>
              <a:t>个</a:t>
            </a:r>
            <a:r>
              <a:rPr lang="zh-CN" altLang="zh-CN" sz="2000" b="1" dirty="0" smtClean="0">
                <a:latin typeface="微软雅黑" pitchFamily="34" charset="-122"/>
                <a:ea typeface="微软雅黑" pitchFamily="34" charset="-122"/>
              </a:rPr>
              <a:t>月</a:t>
            </a:r>
            <a:r>
              <a:rPr lang="zh-CN" altLang="en-US" sz="2000" b="1" dirty="0" smtClean="0">
                <a:latin typeface="微软雅黑" pitchFamily="34" charset="-122"/>
                <a:ea typeface="微软雅黑" pitchFamily="34" charset="-122"/>
              </a:rPr>
              <a:t>的申请人，</a:t>
            </a:r>
            <a:r>
              <a:rPr lang="zh-CN" altLang="zh-CN" sz="2000" b="1" dirty="0">
                <a:latin typeface="微软雅黑" pitchFamily="34" charset="-122"/>
                <a:ea typeface="微软雅黑" pitchFamily="34" charset="-122"/>
              </a:rPr>
              <a:t>将获得</a:t>
            </a:r>
            <a:r>
              <a:rPr lang="zh-CN" altLang="zh-CN" sz="2000" b="1" dirty="0" smtClean="0">
                <a:latin typeface="微软雅黑" pitchFamily="34" charset="-122"/>
                <a:ea typeface="微软雅黑" pitchFamily="34" charset="-122"/>
              </a:rPr>
              <a:t>有效期</a:t>
            </a:r>
            <a:r>
              <a:rPr lang="en-US" altLang="zh-CN" sz="2000" b="1" dirty="0" smtClean="0">
                <a:latin typeface="微软雅黑" pitchFamily="34" charset="-122"/>
                <a:ea typeface="微软雅黑" pitchFamily="34" charset="-122"/>
              </a:rPr>
              <a:t>30</a:t>
            </a:r>
            <a:r>
              <a:rPr lang="zh-CN" altLang="zh-CN" sz="2000" b="1" dirty="0">
                <a:latin typeface="微软雅黑" pitchFamily="34" charset="-122"/>
                <a:ea typeface="微软雅黑" pitchFamily="34" charset="-122"/>
              </a:rPr>
              <a:t>天的</a:t>
            </a:r>
            <a:r>
              <a:rPr lang="zh-CN" altLang="zh-CN" sz="2000" b="1" dirty="0" smtClean="0">
                <a:latin typeface="微软雅黑" pitchFamily="34" charset="-122"/>
                <a:ea typeface="微软雅黑" pitchFamily="34" charset="-122"/>
              </a:rPr>
              <a:t>签证</a:t>
            </a:r>
            <a:r>
              <a:rPr lang="zh-CN" altLang="en-US" sz="2000" b="1" dirty="0" smtClean="0">
                <a:latin typeface="微软雅黑" pitchFamily="34" charset="-122"/>
                <a:ea typeface="微软雅黑" pitchFamily="34" charset="-122"/>
              </a:rPr>
              <a:t>和一封生物信息卡</a:t>
            </a:r>
            <a:r>
              <a:rPr lang="en-GB" altLang="zh-CN" sz="2000" b="1" dirty="0" smtClean="0">
                <a:latin typeface="微软雅黑" pitchFamily="34" charset="-122"/>
                <a:ea typeface="微软雅黑" pitchFamily="34" charset="-122"/>
              </a:rPr>
              <a:t>(BRP)</a:t>
            </a:r>
            <a:r>
              <a:rPr lang="zh-CN" altLang="en-US" sz="2000" b="1" dirty="0" smtClean="0">
                <a:latin typeface="微软雅黑" pitchFamily="34" charset="-122"/>
                <a:ea typeface="微软雅黑" pitchFamily="34" charset="-122"/>
              </a:rPr>
              <a:t> 领取流程信函，抵英</a:t>
            </a:r>
            <a:r>
              <a:rPr lang="en-US" altLang="zh-CN" sz="2000" b="1" dirty="0" smtClean="0">
                <a:latin typeface="微软雅黑" pitchFamily="34" charset="-122"/>
                <a:ea typeface="微软雅黑" pitchFamily="34" charset="-122"/>
              </a:rPr>
              <a:t>10</a:t>
            </a:r>
            <a:r>
              <a:rPr lang="zh-CN" altLang="en-US" sz="2000" b="1" dirty="0" smtClean="0">
                <a:latin typeface="微软雅黑" pitchFamily="34" charset="-122"/>
                <a:ea typeface="微软雅黑" pitchFamily="34" charset="-122"/>
              </a:rPr>
              <a:t>天内需前往指定邮局领取</a:t>
            </a:r>
            <a:r>
              <a:rPr lang="en-GB" altLang="zh-CN" sz="2000" b="1" dirty="0" smtClean="0">
                <a:latin typeface="微软雅黑" pitchFamily="34" charset="-122"/>
                <a:ea typeface="微软雅黑" pitchFamily="34" charset="-122"/>
              </a:rPr>
              <a:t>BRP </a:t>
            </a:r>
            <a:r>
              <a:rPr lang="zh-CN" altLang="en-US" sz="2000" b="1" dirty="0" smtClean="0">
                <a:latin typeface="微软雅黑" pitchFamily="34" charset="-122"/>
                <a:ea typeface="微软雅黑" pitchFamily="34" charset="-122"/>
              </a:rPr>
              <a:t>；</a:t>
            </a:r>
            <a:endParaRPr lang="zh-CN" altLang="zh-CN" sz="2000" b="1" dirty="0">
              <a:latin typeface="微软雅黑" pitchFamily="34" charset="-122"/>
              <a:ea typeface="微软雅黑" pitchFamily="34" charset="-122"/>
            </a:endParaRPr>
          </a:p>
          <a:p>
            <a:pPr eaLnBrk="1" hangingPunct="1">
              <a:lnSpc>
                <a:spcPct val="160000"/>
              </a:lnSpc>
            </a:pPr>
            <a:r>
              <a:rPr lang="zh-CN" altLang="zh-CN" sz="2000" b="1" dirty="0" smtClean="0">
                <a:latin typeface="微软雅黑" pitchFamily="34" charset="-122"/>
                <a:ea typeface="微软雅黑" pitchFamily="34" charset="-122"/>
              </a:rPr>
              <a:t>赴英超过</a:t>
            </a:r>
            <a:r>
              <a:rPr lang="en-US" altLang="zh-CN" sz="2000" b="1" dirty="0" smtClean="0">
                <a:latin typeface="微软雅黑" pitchFamily="34" charset="-122"/>
                <a:ea typeface="微软雅黑" pitchFamily="34" charset="-122"/>
              </a:rPr>
              <a:t>6</a:t>
            </a:r>
            <a:r>
              <a:rPr lang="zh-CN" altLang="zh-CN" sz="2000" b="1" dirty="0" smtClean="0">
                <a:latin typeface="微软雅黑" pitchFamily="34" charset="-122"/>
                <a:ea typeface="微软雅黑" pitchFamily="34" charset="-122"/>
              </a:rPr>
              <a:t>个月</a:t>
            </a:r>
            <a:r>
              <a:rPr lang="zh-CN" altLang="en-US" sz="2000" b="1" dirty="0" smtClean="0">
                <a:latin typeface="微软雅黑" pitchFamily="34" charset="-122"/>
                <a:ea typeface="微软雅黑" pitchFamily="34" charset="-122"/>
              </a:rPr>
              <a:t>的申请人，需支付医疗附加费，医疗附加费为</a:t>
            </a:r>
            <a:r>
              <a:rPr lang="zh-CN" altLang="zh-CN" sz="2000" b="1" dirty="0" smtClean="0">
                <a:solidFill>
                  <a:schemeClr val="tx1"/>
                </a:solidFill>
                <a:latin typeface="微软雅黑" pitchFamily="34" charset="-122"/>
                <a:ea typeface="微软雅黑" pitchFamily="34" charset="-122"/>
              </a:rPr>
              <a:t>每年</a:t>
            </a:r>
            <a:r>
              <a:rPr lang="en-US" altLang="zh-CN" sz="2000" b="1" dirty="0">
                <a:solidFill>
                  <a:schemeClr val="tx1"/>
                </a:solidFill>
                <a:latin typeface="微软雅黑" pitchFamily="34" charset="-122"/>
                <a:ea typeface="微软雅黑" pitchFamily="34" charset="-122"/>
              </a:rPr>
              <a:t>200</a:t>
            </a:r>
            <a:r>
              <a:rPr lang="zh-CN" altLang="zh-CN" sz="2000" b="1" dirty="0">
                <a:solidFill>
                  <a:schemeClr val="tx1"/>
                </a:solidFill>
                <a:latin typeface="微软雅黑" pitchFamily="34" charset="-122"/>
                <a:ea typeface="微软雅黑" pitchFamily="34" charset="-122"/>
              </a:rPr>
              <a:t>英镑，学生</a:t>
            </a: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T4</a:t>
            </a:r>
            <a:r>
              <a:rPr lang="zh-CN" altLang="en-US" sz="2000" b="1" dirty="0">
                <a:solidFill>
                  <a:schemeClr val="tx1"/>
                </a:solidFill>
                <a:latin typeface="微软雅黑" pitchFamily="34" charset="-122"/>
                <a:ea typeface="微软雅黑" pitchFamily="34" charset="-122"/>
              </a:rPr>
              <a:t>层级</a:t>
            </a:r>
            <a:r>
              <a:rPr lang="zh-CN" altLang="en-US" sz="2000" b="1" dirty="0" smtClean="0">
                <a:solidFill>
                  <a:schemeClr val="tx1"/>
                </a:solidFill>
                <a:latin typeface="微软雅黑" pitchFamily="34" charset="-122"/>
                <a:ea typeface="微软雅黑" pitchFamily="34" charset="-122"/>
              </a:rPr>
              <a:t>）每年</a:t>
            </a:r>
            <a:r>
              <a:rPr lang="en-US" altLang="zh-CN" sz="2000" b="1" dirty="0" smtClean="0">
                <a:solidFill>
                  <a:schemeClr val="tx1"/>
                </a:solidFill>
                <a:latin typeface="微软雅黑" pitchFamily="34" charset="-122"/>
                <a:ea typeface="微软雅黑" pitchFamily="34" charset="-122"/>
              </a:rPr>
              <a:t>150</a:t>
            </a:r>
            <a:r>
              <a:rPr lang="zh-CN" altLang="zh-CN" sz="2000" b="1" dirty="0" smtClean="0">
                <a:solidFill>
                  <a:schemeClr val="tx1"/>
                </a:solidFill>
                <a:latin typeface="微软雅黑" pitchFamily="34" charset="-122"/>
                <a:ea typeface="微软雅黑" pitchFamily="34" charset="-122"/>
              </a:rPr>
              <a:t>英镑</a:t>
            </a:r>
            <a:r>
              <a:rPr lang="zh-CN" altLang="en-US" sz="2000" b="1" dirty="0" smtClean="0">
                <a:solidFill>
                  <a:schemeClr val="tx1"/>
                </a:solidFill>
                <a:latin typeface="微软雅黑" pitchFamily="34" charset="-122"/>
                <a:ea typeface="微软雅黑" pitchFamily="34" charset="-122"/>
              </a:rPr>
              <a:t>；</a:t>
            </a:r>
            <a:endParaRPr lang="zh-CN" altLang="en-US" sz="2000" b="1" dirty="0">
              <a:solidFill>
                <a:schemeClr val="tx1"/>
              </a:solidFill>
              <a:latin typeface="微软雅黑" pitchFamily="34" charset="-122"/>
              <a:ea typeface="微软雅黑" pitchFamily="34" charset="-122"/>
            </a:endParaRPr>
          </a:p>
          <a:p>
            <a:pPr eaLnBrk="1" hangingPunct="1">
              <a:lnSpc>
                <a:spcPct val="160000"/>
              </a:lnSpc>
            </a:pPr>
            <a:r>
              <a:rPr lang="zh-CN" altLang="en-US" sz="2000" b="1" dirty="0" smtClean="0">
                <a:solidFill>
                  <a:schemeClr val="tx1"/>
                </a:solidFill>
                <a:latin typeface="微软雅黑" pitchFamily="34" charset="-122"/>
                <a:ea typeface="微软雅黑" pitchFamily="34" charset="-122"/>
              </a:rPr>
              <a:t>访问学者（</a:t>
            </a:r>
            <a:r>
              <a:rPr lang="en-US" altLang="zh-CN" sz="2000" b="1" dirty="0" smtClean="0">
                <a:solidFill>
                  <a:schemeClr val="tx1"/>
                </a:solidFill>
                <a:latin typeface="微软雅黑" pitchFamily="34" charset="-122"/>
                <a:ea typeface="微软雅黑" pitchFamily="34" charset="-122"/>
              </a:rPr>
              <a:t>Academic Visitor</a:t>
            </a:r>
            <a:r>
              <a:rPr lang="zh-CN" altLang="en-US" sz="2000" b="1" dirty="0" smtClean="0">
                <a:latin typeface="微软雅黑" pitchFamily="34" charset="-122"/>
                <a:ea typeface="微软雅黑" pitchFamily="34" charset="-122"/>
              </a:rPr>
              <a:t>）类型签证要求申请人独立开展个人所从事的专业学术领域中的研究课题、并已经取得博士学位，副教授及以上职称。</a:t>
            </a:r>
            <a:endParaRPr lang="zh-CN" altLang="en-US" sz="2000" b="1" dirty="0">
              <a:solidFill>
                <a:schemeClr val="tx1"/>
              </a:solidFill>
              <a:latin typeface="微软雅黑" pitchFamily="34" charset="-122"/>
              <a:ea typeface="微软雅黑" pitchFamily="34" charset="-122"/>
            </a:endParaRPr>
          </a:p>
          <a:p>
            <a:pPr eaLnBrk="1" hangingPunct="1">
              <a:lnSpc>
                <a:spcPct val="150000"/>
              </a:lnSpc>
              <a:buNone/>
            </a:pPr>
            <a:endParaRPr lang="zh-CN" altLang="en-US" sz="2000" b="1" dirty="0">
              <a:solidFill>
                <a:schemeClr val="tx1"/>
              </a:solidFill>
              <a:latin typeface="微软雅黑" pitchFamily="34" charset="-122"/>
              <a:ea typeface="微软雅黑" pitchFamily="34" charset="-122"/>
            </a:endParaRPr>
          </a:p>
          <a:p>
            <a:pPr eaLnBrk="1" hangingPunct="1">
              <a:lnSpc>
                <a:spcPct val="150000"/>
              </a:lnSpc>
            </a:pPr>
            <a:endParaRPr lang="zh-CN" altLang="en-US" sz="2400" b="1" dirty="0">
              <a:solidFill>
                <a:srgbClr val="F2DCDB"/>
              </a:solidFill>
              <a:latin typeface="Lantinghei SC Demibold"/>
              <a:ea typeface="Lantinghei SC Demibold"/>
            </a:endParaRPr>
          </a:p>
        </p:txBody>
      </p:sp>
      <p:pic>
        <p:nvPicPr>
          <p:cNvPr id="4" name="Picture 10" descr="can2"/>
          <p:cNvPicPr>
            <a:picLocks noChangeAspect="1"/>
          </p:cNvPicPr>
          <p:nvPr/>
        </p:nvPicPr>
        <p:blipFill>
          <a:blip r:embed="rId2" cstate="print"/>
          <a:stretch>
            <a:fillRect/>
          </a:stretch>
        </p:blipFill>
        <p:spPr>
          <a:xfrm>
            <a:off x="7917815" y="123478"/>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nvSpPr>
        <p:spPr>
          <a:xfrm>
            <a:off x="457200" y="206375"/>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3600" b="1" dirty="0">
                <a:latin typeface="微软雅黑" panose="020B0503020204020204" pitchFamily="34" charset="-122"/>
                <a:ea typeface="微软雅黑" panose="020B0503020204020204" pitchFamily="34" charset="-122"/>
              </a:rPr>
              <a:t>报销签证费材料</a:t>
            </a:r>
          </a:p>
        </p:txBody>
      </p:sp>
      <p:pic>
        <p:nvPicPr>
          <p:cNvPr id="74755" name="内容占位符 5"/>
          <p:cNvPicPr>
            <a:picLocks noGrp="1" noChangeAspect="1"/>
          </p:cNvPicPr>
          <p:nvPr/>
        </p:nvPicPr>
        <p:blipFill>
          <a:blip r:embed="rId2" cstate="print"/>
          <a:srcRect b="13768"/>
          <a:stretch>
            <a:fillRect/>
          </a:stretch>
        </p:blipFill>
        <p:spPr>
          <a:xfrm>
            <a:off x="1115616" y="1563638"/>
            <a:ext cx="2736304" cy="3344314"/>
          </a:xfrm>
          <a:prstGeom prst="rect">
            <a:avLst/>
          </a:prstGeom>
          <a:noFill/>
          <a:ln w="9525">
            <a:noFill/>
          </a:ln>
        </p:spPr>
      </p:pic>
      <p:pic>
        <p:nvPicPr>
          <p:cNvPr id="5" name="Picture 10" descr="can2"/>
          <p:cNvPicPr>
            <a:picLocks noChangeAspect="1"/>
          </p:cNvPicPr>
          <p:nvPr/>
        </p:nvPicPr>
        <p:blipFill>
          <a:blip r:embed="rId3"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pic>
        <p:nvPicPr>
          <p:cNvPr id="25601" name="Picture 1"/>
          <p:cNvPicPr>
            <a:picLocks noChangeAspect="1" noChangeArrowheads="1"/>
          </p:cNvPicPr>
          <p:nvPr/>
        </p:nvPicPr>
        <p:blipFill>
          <a:blip r:embed="rId4" cstate="print"/>
          <a:srcRect t="5260" b="15280"/>
          <a:stretch>
            <a:fillRect/>
          </a:stretch>
        </p:blipFill>
        <p:spPr bwMode="auto">
          <a:xfrm>
            <a:off x="4715294" y="1563638"/>
            <a:ext cx="3159277" cy="3191297"/>
          </a:xfrm>
          <a:prstGeom prst="rect">
            <a:avLst/>
          </a:prstGeom>
          <a:noFill/>
          <a:ln w="9525">
            <a:noFill/>
            <a:miter lim="800000"/>
            <a:headEnd/>
            <a:tailEnd/>
          </a:ln>
        </p:spPr>
      </p:pic>
      <p:sp>
        <p:nvSpPr>
          <p:cNvPr id="8" name="TextBox 7"/>
          <p:cNvSpPr txBox="1"/>
          <p:nvPr/>
        </p:nvSpPr>
        <p:spPr>
          <a:xfrm>
            <a:off x="899592" y="1059582"/>
            <a:ext cx="2520280" cy="540341"/>
          </a:xfrm>
          <a:prstGeom prst="rect">
            <a:avLst/>
          </a:prstGeom>
          <a:noFill/>
        </p:spPr>
        <p:txBody>
          <a:bodyPr wrap="square" rtlCol="0">
            <a:spAutoFit/>
          </a:bodyPr>
          <a:lstStyle/>
          <a:p>
            <a:pPr marL="342900" indent="-342900" fontAlgn="base">
              <a:lnSpc>
                <a:spcPct val="150000"/>
              </a:lnSpc>
              <a:spcBef>
                <a:spcPct val="20000"/>
              </a:spcBef>
              <a:spcAft>
                <a:spcPct val="0"/>
              </a:spcAft>
              <a:buFont typeface="Arial" panose="020B0604020202020204" pitchFamily="34" charset="0"/>
              <a:buChar char="•"/>
            </a:pPr>
            <a:r>
              <a:rPr lang="zh-CN" altLang="en-US" sz="22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签证申请表首页</a:t>
            </a:r>
          </a:p>
        </p:txBody>
      </p:sp>
      <p:sp>
        <p:nvSpPr>
          <p:cNvPr id="9" name="TextBox 8"/>
          <p:cNvSpPr txBox="1"/>
          <p:nvPr/>
        </p:nvSpPr>
        <p:spPr>
          <a:xfrm>
            <a:off x="4860032" y="1059582"/>
            <a:ext cx="2304256" cy="540341"/>
          </a:xfrm>
          <a:prstGeom prst="rect">
            <a:avLst/>
          </a:prstGeom>
          <a:noFill/>
        </p:spPr>
        <p:txBody>
          <a:bodyPr wrap="square" rtlCol="0">
            <a:spAutoFit/>
          </a:bodyPr>
          <a:lstStyle/>
          <a:p>
            <a:pPr marL="342900" indent="-342900" fontAlgn="base">
              <a:lnSpc>
                <a:spcPct val="150000"/>
              </a:lnSpc>
              <a:spcBef>
                <a:spcPct val="20000"/>
              </a:spcBef>
              <a:spcAft>
                <a:spcPct val="0"/>
              </a:spcAft>
              <a:buFont typeface="Arial" panose="020B0604020202020204" pitchFamily="34" charset="0"/>
              <a:buChar char="•"/>
            </a:pPr>
            <a:r>
              <a:rPr lang="zh-CN" altLang="en-US" sz="22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情况说明</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p:nvSpPr>
        <p:spPr>
          <a:xfrm>
            <a:off x="451455" y="1671490"/>
            <a:ext cx="2376264" cy="2025056"/>
          </a:xfrm>
          <a:prstGeom prst="triangle">
            <a:avLst/>
          </a:prstGeom>
          <a:solidFill>
            <a:schemeClr val="tx1">
              <a:lumMod val="65000"/>
              <a:lumOff val="35000"/>
              <a:alpha val="14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41131" y="1856894"/>
            <a:ext cx="1782860" cy="1938992"/>
          </a:xfrm>
          <a:prstGeom prst="rect">
            <a:avLst/>
          </a:prstGeom>
          <a:noFill/>
        </p:spPr>
        <p:txBody>
          <a:bodyPr wrap="none" rtlCol="0">
            <a:spAutoFit/>
          </a:bodyPr>
          <a:lstStyle/>
          <a:p>
            <a:r>
              <a:rPr lang="en-US" altLang="zh-CN" sz="12000" dirty="0" smtClean="0">
                <a:solidFill>
                  <a:schemeClr val="accent2"/>
                </a:solidFill>
                <a:latin typeface="Impact" panose="020B0806030902050204" pitchFamily="34" charset="0"/>
              </a:rPr>
              <a:t>02</a:t>
            </a:r>
            <a:endParaRPr lang="zh-CN" altLang="en-US" sz="12000" dirty="0">
              <a:solidFill>
                <a:schemeClr val="accent2"/>
              </a:solidFill>
              <a:latin typeface="Impact" panose="020B0806030902050204" pitchFamily="34" charset="0"/>
            </a:endParaRPr>
          </a:p>
        </p:txBody>
      </p:sp>
      <p:cxnSp>
        <p:nvCxnSpPr>
          <p:cNvPr id="11" name="直接连接符 10"/>
          <p:cNvCxnSpPr/>
          <p:nvPr/>
        </p:nvCxnSpPr>
        <p:spPr>
          <a:xfrm>
            <a:off x="3275965" y="3291840"/>
            <a:ext cx="424815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18035669">
            <a:off x="804350" y="1282354"/>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1283757">
            <a:off x="390313"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5968008">
            <a:off x="84575" y="188865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253740" y="2454275"/>
            <a:ext cx="4973320" cy="743585"/>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公派留学服务体系</a:t>
            </a:r>
          </a:p>
        </p:txBody>
      </p:sp>
      <p:pic>
        <p:nvPicPr>
          <p:cNvPr id="1948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8" grpId="0"/>
      <p:bldP spid="25" grpId="0" bldLvl="0" animBg="1"/>
      <p:bldP spid="25" grpId="1" bldLvl="0" animBg="1"/>
      <p:bldP spid="26" grpId="0" bldLvl="0" animBg="1"/>
      <p:bldP spid="26" grpId="1" bldLvl="0" animBg="1"/>
      <p:bldP spid="27" grpId="0" bldLvl="0" animBg="1"/>
      <p:bldP spid="27" grpId="1"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nvSpPr>
        <p:spPr>
          <a:xfrm>
            <a:off x="467544" y="267494"/>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a:lstStyle>
          <a:p>
            <a:pPr lvl="0" eaLnBrk="1" hangingPunct="1"/>
            <a:r>
              <a:rPr lang="zh-CN" altLang="en-US" sz="4000" b="1" dirty="0">
                <a:solidFill>
                  <a:srgbClr val="FF0000"/>
                </a:solidFill>
                <a:latin typeface="微软雅黑" pitchFamily="34" charset="-122"/>
                <a:ea typeface="微软雅黑" pitchFamily="34" charset="-122"/>
              </a:rPr>
              <a:t>德 国</a:t>
            </a:r>
          </a:p>
        </p:txBody>
      </p:sp>
      <p:sp>
        <p:nvSpPr>
          <p:cNvPr id="75779" name="Rectangle 3"/>
          <p:cNvSpPr>
            <a:spLocks noGrp="1"/>
          </p:cNvSpPr>
          <p:nvPr/>
        </p:nvSpPr>
        <p:spPr>
          <a:xfrm>
            <a:off x="683568" y="1059582"/>
            <a:ext cx="7419975" cy="3771900"/>
          </a:xfrm>
          <a:prstGeom prst="rect">
            <a:avLst/>
          </a:prstGeom>
          <a:noFill/>
          <a:ln w="9525">
            <a:noFill/>
          </a:ln>
        </p:spPr>
        <p:txBody>
          <a:bodyPr vert="horz" wrap="square" lIns="91440" tIns="45720" rIns="91440" bIns="45720"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lvl="0" eaLnBrk="1" hangingPunct="1">
              <a:lnSpc>
                <a:spcPct val="150000"/>
              </a:lnSpc>
              <a:buFont typeface="Wingdings" charset="2"/>
              <a:buChar char="Ø"/>
            </a:pPr>
            <a:r>
              <a:rPr lang="zh-CN" altLang="en-US" sz="2400" b="1" dirty="0" smtClean="0">
                <a:latin typeface="微软雅黑" pitchFamily="34" charset="-122"/>
                <a:ea typeface="微软雅黑" pitchFamily="34" charset="-122"/>
              </a:rPr>
              <a:t> 长期签证</a:t>
            </a:r>
            <a:endParaRPr lang="en-US" altLang="zh-CN" sz="2400" b="1" dirty="0" smtClean="0">
              <a:latin typeface="微软雅黑" pitchFamily="34" charset="-122"/>
              <a:ea typeface="微软雅黑" pitchFamily="34" charset="-122"/>
            </a:endParaRPr>
          </a:p>
          <a:p>
            <a:pPr marL="719455" lvl="0" indent="-271780" eaLnBrk="1" hangingPunct="1">
              <a:lnSpc>
                <a:spcPct val="150000"/>
              </a:lnSpc>
            </a:pPr>
            <a:r>
              <a:rPr lang="zh-CN" altLang="en-US" sz="2200" b="1" dirty="0" smtClean="0">
                <a:solidFill>
                  <a:schemeClr val="tx1"/>
                </a:solidFill>
                <a:latin typeface="微软雅黑" pitchFamily="34" charset="-122"/>
                <a:ea typeface="微软雅黑" pitchFamily="34" charset="-122"/>
              </a:rPr>
              <a:t>面谈</a:t>
            </a:r>
            <a:r>
              <a:rPr lang="zh-CN" altLang="en-US" sz="2200" b="1" dirty="0">
                <a:solidFill>
                  <a:schemeClr val="tx1"/>
                </a:solidFill>
                <a:latin typeface="微软雅黑" pitchFamily="34" charset="-122"/>
                <a:ea typeface="微软雅黑" pitchFamily="34" charset="-122"/>
              </a:rPr>
              <a:t>：持因私</a:t>
            </a:r>
            <a:r>
              <a:rPr lang="zh-CN" altLang="en-US" sz="2200" b="1" dirty="0" smtClean="0">
                <a:solidFill>
                  <a:schemeClr val="tx1"/>
                </a:solidFill>
                <a:latin typeface="微软雅黑" pitchFamily="34" charset="-122"/>
                <a:ea typeface="微软雅黑" pitchFamily="34" charset="-122"/>
              </a:rPr>
              <a:t>护照的申请人</a:t>
            </a:r>
            <a:r>
              <a:rPr lang="zh-CN" altLang="en-US" sz="2200" b="1" dirty="0">
                <a:solidFill>
                  <a:schemeClr val="tx1"/>
                </a:solidFill>
                <a:latin typeface="微软雅黑" pitchFamily="34" charset="-122"/>
                <a:ea typeface="微软雅黑" pitchFamily="34" charset="-122"/>
              </a:rPr>
              <a:t>申请德国长期</a:t>
            </a:r>
            <a:r>
              <a:rPr lang="zh-CN" altLang="en-US" sz="2200" b="1" dirty="0" smtClean="0">
                <a:solidFill>
                  <a:schemeClr val="tx1"/>
                </a:solidFill>
                <a:latin typeface="微软雅黑" pitchFamily="34" charset="-122"/>
                <a:ea typeface="微软雅黑" pitchFamily="34" charset="-122"/>
              </a:rPr>
              <a:t>签证时必须</a:t>
            </a:r>
            <a:r>
              <a:rPr lang="zh-CN" altLang="en-US" sz="2200" b="1" dirty="0">
                <a:solidFill>
                  <a:schemeClr val="tx1"/>
                </a:solidFill>
                <a:latin typeface="微软雅黑" pitchFamily="34" charset="-122"/>
                <a:ea typeface="微软雅黑" pitchFamily="34" charset="-122"/>
              </a:rPr>
              <a:t>赴德国驻华</a:t>
            </a:r>
            <a:r>
              <a:rPr lang="zh-CN" altLang="en-US" sz="2200" b="1" dirty="0" smtClean="0">
                <a:solidFill>
                  <a:schemeClr val="tx1"/>
                </a:solidFill>
                <a:latin typeface="微软雅黑" pitchFamily="34" charset="-122"/>
                <a:ea typeface="微软雅黑" pitchFamily="34" charset="-122"/>
              </a:rPr>
              <a:t>使领馆面谈</a:t>
            </a:r>
            <a:r>
              <a:rPr lang="zh-CN" altLang="en-US" sz="2200" b="1" dirty="0">
                <a:solidFill>
                  <a:schemeClr val="tx1"/>
                </a:solidFill>
                <a:latin typeface="微软雅黑" pitchFamily="34" charset="-122"/>
                <a:ea typeface="微软雅黑" pitchFamily="34" charset="-122"/>
              </a:rPr>
              <a:t>，面谈前</a:t>
            </a:r>
            <a:r>
              <a:rPr lang="zh-CN" altLang="en-US" sz="2200" b="1" dirty="0" smtClean="0">
                <a:solidFill>
                  <a:schemeClr val="tx1"/>
                </a:solidFill>
                <a:latin typeface="微软雅黑" pitchFamily="34" charset="-122"/>
                <a:ea typeface="微软雅黑" pitchFamily="34" charset="-122"/>
              </a:rPr>
              <a:t>须进行预约</a:t>
            </a:r>
            <a:r>
              <a:rPr lang="zh-CN" altLang="en-US" sz="2200" b="1" dirty="0">
                <a:latin typeface="微软雅黑" pitchFamily="34" charset="-122"/>
                <a:ea typeface="微软雅黑" pitchFamily="34" charset="-122"/>
              </a:rPr>
              <a:t>；</a:t>
            </a:r>
            <a:endParaRPr lang="zh-CN" altLang="en-US" sz="2200" b="1" dirty="0">
              <a:solidFill>
                <a:schemeClr val="tx1"/>
              </a:solidFill>
              <a:latin typeface="微软雅黑" pitchFamily="34" charset="-122"/>
              <a:ea typeface="微软雅黑" pitchFamily="34" charset="-122"/>
            </a:endParaRPr>
          </a:p>
          <a:p>
            <a:pPr marL="719455" lvl="0" indent="-271780" eaLnBrk="1" hangingPunct="1">
              <a:lnSpc>
                <a:spcPct val="150000"/>
              </a:lnSpc>
            </a:pPr>
            <a:r>
              <a:rPr lang="zh-CN" altLang="en-US" sz="2200" b="1" dirty="0">
                <a:solidFill>
                  <a:schemeClr val="tx1"/>
                </a:solidFill>
                <a:latin typeface="微软雅黑" pitchFamily="34" charset="-122"/>
                <a:ea typeface="微软雅黑" pitchFamily="34" charset="-122"/>
              </a:rPr>
              <a:t>在每年申请签证的</a:t>
            </a:r>
            <a:r>
              <a:rPr lang="zh-CN" altLang="en-US" sz="2200" b="1" dirty="0">
                <a:latin typeface="微软雅黑" pitchFamily="34" charset="-122"/>
                <a:ea typeface="微软雅黑" pitchFamily="34" charset="-122"/>
              </a:rPr>
              <a:t>旺季</a:t>
            </a:r>
            <a:r>
              <a:rPr lang="en-US" altLang="zh-CN" sz="2200" b="1" dirty="0">
                <a:solidFill>
                  <a:srgbClr val="FF0000"/>
                </a:solidFill>
                <a:latin typeface="微软雅黑" pitchFamily="34" charset="-122"/>
                <a:ea typeface="微软雅黑" pitchFamily="34" charset="-122"/>
              </a:rPr>
              <a:t>7-9</a:t>
            </a:r>
            <a:r>
              <a:rPr lang="zh-CN" altLang="en-US" sz="2200" b="1" dirty="0">
                <a:solidFill>
                  <a:srgbClr val="FF0000"/>
                </a:solidFill>
                <a:latin typeface="微软雅黑" pitchFamily="34" charset="-122"/>
                <a:ea typeface="微软雅黑" pitchFamily="34" charset="-122"/>
              </a:rPr>
              <a:t>月</a:t>
            </a:r>
            <a:r>
              <a:rPr lang="zh-CN" altLang="en-US" sz="2200" b="1" dirty="0">
                <a:solidFill>
                  <a:schemeClr val="tx1"/>
                </a:solidFill>
                <a:latin typeface="微软雅黑" pitchFamily="34" charset="-122"/>
                <a:ea typeface="微软雅黑" pitchFamily="34" charset="-122"/>
              </a:rPr>
              <a:t>，可能会遇到个人</a:t>
            </a:r>
            <a:r>
              <a:rPr lang="zh-CN" altLang="en-US" sz="2200" b="1" dirty="0" smtClean="0">
                <a:solidFill>
                  <a:schemeClr val="tx1"/>
                </a:solidFill>
                <a:latin typeface="微软雅黑" pitchFamily="34" charset="-122"/>
                <a:ea typeface="微软雅黑" pitchFamily="34" charset="-122"/>
              </a:rPr>
              <a:t>难以预约</a:t>
            </a:r>
            <a:r>
              <a:rPr lang="zh-CN" altLang="en-US" sz="2200" b="1" dirty="0">
                <a:solidFill>
                  <a:schemeClr val="tx1"/>
                </a:solidFill>
                <a:latin typeface="微软雅黑" pitchFamily="34" charset="-122"/>
                <a:ea typeface="微软雅黑" pitchFamily="34" charset="-122"/>
              </a:rPr>
              <a:t>的情况，我处会进行一次集中预约，统一</a:t>
            </a:r>
            <a:r>
              <a:rPr lang="zh-CN" altLang="en-US" sz="2200" b="1" dirty="0" smtClean="0">
                <a:solidFill>
                  <a:schemeClr val="tx1"/>
                </a:solidFill>
                <a:latin typeface="微软雅黑" pitchFamily="34" charset="-122"/>
                <a:ea typeface="微软雅黑" pitchFamily="34" charset="-122"/>
              </a:rPr>
              <a:t>带领申请人前往</a:t>
            </a:r>
            <a:r>
              <a:rPr lang="zh-CN" altLang="en-US" sz="2200" b="1" dirty="0">
                <a:solidFill>
                  <a:schemeClr val="tx1"/>
                </a:solidFill>
                <a:latin typeface="微软雅黑" pitchFamily="34" charset="-122"/>
                <a:ea typeface="微软雅黑" pitchFamily="34" charset="-122"/>
              </a:rPr>
              <a:t>。</a:t>
            </a:r>
            <a:r>
              <a:rPr lang="zh-CN" altLang="en-US" sz="2200" b="1" dirty="0">
                <a:solidFill>
                  <a:srgbClr val="F2DCDB"/>
                </a:solidFill>
                <a:latin typeface="Lantinghei SC Demibold" charset="-122"/>
                <a:ea typeface="Lantinghei SC Demibold" charset="-122"/>
                <a:sym typeface="+mn-ea"/>
              </a:rPr>
              <a:t> </a:t>
            </a:r>
          </a:p>
        </p:txBody>
      </p:sp>
      <p:pic>
        <p:nvPicPr>
          <p:cNvPr id="4" name="Picture 10" descr="can2"/>
          <p:cNvPicPr>
            <a:picLocks noChangeAspect="1"/>
          </p:cNvPicPr>
          <p:nvPr/>
        </p:nvPicPr>
        <p:blipFill>
          <a:blip r:embed="rId2"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 calcmode="lin" valueType="num">
                                      <p:cBhvr additive="base">
                                        <p:cTn id="12" dur="500" fill="hold"/>
                                        <p:tgtEl>
                                          <p:spTgt spid="75779"/>
                                        </p:tgtEl>
                                        <p:attrNameLst>
                                          <p:attrName>ppt_x</p:attrName>
                                        </p:attrNameLst>
                                      </p:cBhvr>
                                      <p:tavLst>
                                        <p:tav tm="0">
                                          <p:val>
                                            <p:strVal val="#ppt_x"/>
                                          </p:val>
                                        </p:tav>
                                        <p:tav tm="100000">
                                          <p:val>
                                            <p:strVal val="#ppt_x"/>
                                          </p:val>
                                        </p:tav>
                                      </p:tavLst>
                                    </p:anim>
                                    <p:anim calcmode="lin" valueType="num">
                                      <p:cBhvr additive="base">
                                        <p:cTn id="13"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7577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131590"/>
            <a:ext cx="7560840" cy="2862322"/>
          </a:xfrm>
          <a:prstGeom prst="rect">
            <a:avLst/>
          </a:prstGeom>
        </p:spPr>
        <p:txBody>
          <a:bodyPr wrap="square">
            <a:spAutoFit/>
          </a:bodyPr>
          <a:lstStyle/>
          <a:p>
            <a:pPr marL="342900" indent="-342900" fontAlgn="base">
              <a:lnSpc>
                <a:spcPct val="200000"/>
              </a:lnSpc>
              <a:spcBef>
                <a:spcPct val="20000"/>
              </a:spcBef>
              <a:spcAft>
                <a:spcPct val="0"/>
              </a:spcAft>
              <a:buFont typeface="Wingdings" charset="2"/>
              <a:buChar char="Ø"/>
            </a:pPr>
            <a:r>
              <a:rPr lang="zh-CN" altLang="en-US" sz="2400" b="1" dirty="0" smtClean="0">
                <a:latin typeface="微软雅黑" pitchFamily="34" charset="-122"/>
                <a:ea typeface="微软雅黑" pitchFamily="34" charset="-122"/>
                <a:sym typeface="+mn-ea"/>
              </a:rPr>
              <a:t>   短期签证：</a:t>
            </a:r>
            <a:endParaRPr lang="en-US" altLang="zh-CN" sz="2400" b="1" dirty="0" smtClean="0">
              <a:latin typeface="微软雅黑" pitchFamily="34" charset="-122"/>
              <a:ea typeface="微软雅黑" pitchFamily="34" charset="-122"/>
              <a:sym typeface="+mn-ea"/>
            </a:endParaRPr>
          </a:p>
          <a:p>
            <a:pPr marL="895350" lvl="0" indent="-363855">
              <a:lnSpc>
                <a:spcPct val="200000"/>
              </a:lnSpc>
              <a:buFont typeface="Arial" charset="0"/>
              <a:buChar char="•"/>
            </a:pPr>
            <a:r>
              <a:rPr lang="zh-CN" altLang="en-US" sz="2200" b="1" dirty="0" smtClean="0">
                <a:latin typeface="微软雅黑" pitchFamily="34" charset="-122"/>
                <a:ea typeface="微软雅黑" pitchFamily="34" charset="-122"/>
                <a:sym typeface="+mn-ea"/>
              </a:rPr>
              <a:t>申请</a:t>
            </a:r>
            <a:r>
              <a:rPr lang="en-US" altLang="zh-CN" sz="2200" b="1" dirty="0" smtClean="0">
                <a:latin typeface="微软雅黑" pitchFamily="34" charset="-122"/>
                <a:ea typeface="微软雅黑" pitchFamily="34" charset="-122"/>
                <a:sym typeface="+mn-ea"/>
              </a:rPr>
              <a:t>3</a:t>
            </a:r>
            <a:r>
              <a:rPr lang="zh-CN" altLang="en-US" sz="2200" b="1" dirty="0" smtClean="0">
                <a:latin typeface="微软雅黑" pitchFamily="34" charset="-122"/>
                <a:ea typeface="微软雅黑" pitchFamily="34" charset="-122"/>
                <a:sym typeface="+mn-ea"/>
              </a:rPr>
              <a:t>个月以内的短期申根签证者，可通过中智德签提交签证申请，提交材料前需进行网上预约。中智德签</a:t>
            </a:r>
            <a:r>
              <a:rPr lang="zh-CN" altLang="en-US" sz="2200" b="1" dirty="0" smtClean="0">
                <a:solidFill>
                  <a:srgbClr val="FF0000"/>
                </a:solidFill>
                <a:latin typeface="微软雅黑" pitchFamily="34" charset="-122"/>
                <a:ea typeface="微软雅黑" pitchFamily="34" charset="-122"/>
                <a:sym typeface="+mn-ea"/>
              </a:rPr>
              <a:t>服务费</a:t>
            </a:r>
            <a:r>
              <a:rPr lang="zh-CN" altLang="en-US" sz="2200" b="1" dirty="0" smtClean="0">
                <a:latin typeface="微软雅黑" pitchFamily="34" charset="-122"/>
                <a:ea typeface="微软雅黑" pitchFamily="34" charset="-122"/>
                <a:sym typeface="+mn-ea"/>
              </a:rPr>
              <a:t>不能报销。</a:t>
            </a:r>
            <a:endParaRPr lang="zh-CN" altLang="en-US" sz="2200" b="1" dirty="0">
              <a:latin typeface="微软雅黑" pitchFamily="34" charset="-122"/>
              <a:ea typeface="微软雅黑" pitchFamily="34" charset="-122"/>
              <a:sym typeface="+mn-ea"/>
            </a:endParaRPr>
          </a:p>
        </p:txBody>
      </p:sp>
      <p:pic>
        <p:nvPicPr>
          <p:cNvPr id="3" name="Picture 10" descr="can2"/>
          <p:cNvPicPr>
            <a:picLocks noChangeAspect="1"/>
          </p:cNvPicPr>
          <p:nvPr/>
        </p:nvPicPr>
        <p:blipFill>
          <a:blip r:embed="rId2"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nvSpPr>
        <p:spPr>
          <a:xfrm>
            <a:off x="539552" y="339502"/>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a:lstStyle>
          <a:p>
            <a:pPr lvl="0" eaLnBrk="1" hangingPunct="1"/>
            <a:r>
              <a:rPr lang="zh-CN" altLang="en-US" sz="4000" b="1" dirty="0">
                <a:solidFill>
                  <a:srgbClr val="FF0000"/>
                </a:solidFill>
                <a:latin typeface="微软雅黑" pitchFamily="34" charset="-122"/>
                <a:ea typeface="微软雅黑" pitchFamily="34" charset="-122"/>
              </a:rPr>
              <a:t>法 国</a:t>
            </a:r>
          </a:p>
        </p:txBody>
      </p:sp>
      <p:sp>
        <p:nvSpPr>
          <p:cNvPr id="78850" name="Rectangle 3"/>
          <p:cNvSpPr>
            <a:spLocks noGrp="1"/>
          </p:cNvSpPr>
          <p:nvPr/>
        </p:nvSpPr>
        <p:spPr>
          <a:xfrm>
            <a:off x="683568" y="1131590"/>
            <a:ext cx="7632847" cy="3394819"/>
          </a:xfrm>
          <a:prstGeom prst="rect">
            <a:avLst/>
          </a:prstGeom>
          <a:noFill/>
          <a:ln w="9525">
            <a:noFill/>
          </a:ln>
        </p:spPr>
        <p:txBody>
          <a:bodyPr vert="horz" wrap="square" lIns="91440" tIns="45720" rIns="91440" bIns="45720"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447675" lvl="0" indent="-447675" eaLnBrk="1" hangingPunct="1">
              <a:lnSpc>
                <a:spcPct val="150000"/>
              </a:lnSpc>
              <a:buFont typeface="Wingdings" charset="2"/>
              <a:buChar char="Ø"/>
            </a:pPr>
            <a:r>
              <a:rPr lang="zh-CN" altLang="en-US" sz="2600" b="1" dirty="0" smtClean="0">
                <a:latin typeface="微软雅黑" pitchFamily="34" charset="-122"/>
                <a:ea typeface="微软雅黑" pitchFamily="34" charset="-122"/>
              </a:rPr>
              <a:t>领区划分</a:t>
            </a:r>
          </a:p>
          <a:p>
            <a:pPr marL="624205" eaLnBrk="1" hangingPunct="1">
              <a:lnSpc>
                <a:spcPct val="150000"/>
              </a:lnSpc>
            </a:pPr>
            <a:r>
              <a:rPr lang="zh-CN" altLang="en-US" sz="2000" b="1" dirty="0" smtClean="0">
                <a:solidFill>
                  <a:schemeClr val="tx1"/>
                </a:solidFill>
                <a:latin typeface="微软雅黑" pitchFamily="34" charset="-122"/>
                <a:ea typeface="微软雅黑" pitchFamily="34" charset="-122"/>
              </a:rPr>
              <a:t>法国驻华大使馆根据其领事馆</a:t>
            </a:r>
            <a:r>
              <a:rPr lang="zh-CN" altLang="en-US" sz="2000" b="1" dirty="0">
                <a:solidFill>
                  <a:schemeClr val="tx1"/>
                </a:solidFill>
                <a:latin typeface="微软雅黑" pitchFamily="34" charset="-122"/>
                <a:ea typeface="微软雅黑" pitchFamily="34" charset="-122"/>
              </a:rPr>
              <a:t>所在地在中国划分了不同的领区：北京、上海、广州、武汉、成都、沈阳 </a:t>
            </a:r>
            <a:r>
              <a:rPr lang="zh-CN" altLang="en-US" sz="2000" b="1" dirty="0" smtClean="0">
                <a:solidFill>
                  <a:schemeClr val="tx1"/>
                </a:solidFill>
                <a:latin typeface="微软雅黑" pitchFamily="34" charset="-122"/>
                <a:ea typeface="微软雅黑" pitchFamily="34" charset="-122"/>
              </a:rPr>
              <a:t>。</a:t>
            </a:r>
            <a:endParaRPr lang="en-US" altLang="zh-CN" sz="2000" b="1" dirty="0" smtClean="0">
              <a:solidFill>
                <a:schemeClr val="tx1"/>
              </a:solidFill>
              <a:latin typeface="微软雅黑" pitchFamily="34" charset="-122"/>
              <a:ea typeface="微软雅黑" pitchFamily="34" charset="-122"/>
            </a:endParaRPr>
          </a:p>
          <a:p>
            <a:pPr marL="447675" indent="-447675" eaLnBrk="1" hangingPunct="1">
              <a:lnSpc>
                <a:spcPct val="150000"/>
              </a:lnSpc>
              <a:buFont typeface="Wingdings" charset="2"/>
              <a:buChar char="Ø"/>
            </a:pPr>
            <a:r>
              <a:rPr lang="zh-CN" altLang="en-US" sz="2600" b="1" dirty="0" smtClean="0">
                <a:latin typeface="微软雅黑" pitchFamily="34" charset="-122"/>
                <a:ea typeface="微软雅黑" pitchFamily="34" charset="-122"/>
              </a:rPr>
              <a:t>签证流程</a:t>
            </a:r>
            <a:endParaRPr lang="zh-CN" altLang="en-US" sz="2600" b="1" dirty="0">
              <a:latin typeface="微软雅黑" pitchFamily="34" charset="-122"/>
              <a:ea typeface="微软雅黑" pitchFamily="34" charset="-122"/>
            </a:endParaRPr>
          </a:p>
          <a:p>
            <a:pPr marL="624205" eaLnBrk="1" hangingPunct="1">
              <a:lnSpc>
                <a:spcPct val="150000"/>
              </a:lnSpc>
            </a:pPr>
            <a:r>
              <a:rPr lang="zh-CN" altLang="en-US" sz="2000" b="1" dirty="0">
                <a:solidFill>
                  <a:schemeClr val="tx1"/>
                </a:solidFill>
                <a:latin typeface="微软雅黑" pitchFamily="34" charset="-122"/>
                <a:ea typeface="微软雅黑" pitchFamily="34" charset="-122"/>
              </a:rPr>
              <a:t>学生签证：按照网站流程先完成法国高等教育署预签证程序</a:t>
            </a:r>
            <a:r>
              <a:rPr lang="zh-CN" altLang="en-US" sz="2000" b="1" dirty="0" smtClean="0">
                <a:solidFill>
                  <a:schemeClr val="tx1"/>
                </a:solidFill>
                <a:latin typeface="微软雅黑" pitchFamily="34" charset="-122"/>
                <a:ea typeface="微软雅黑" pitchFamily="34" charset="-122"/>
              </a:rPr>
              <a:t>。</a:t>
            </a:r>
            <a:endParaRPr lang="zh-CN" altLang="en-US" sz="2000" b="1" dirty="0">
              <a:solidFill>
                <a:schemeClr val="tx1"/>
              </a:solidFill>
              <a:latin typeface="微软雅黑" pitchFamily="34" charset="-122"/>
              <a:ea typeface="微软雅黑" pitchFamily="34" charset="-122"/>
            </a:endParaRPr>
          </a:p>
          <a:p>
            <a:pPr marL="624205" eaLnBrk="1" hangingPunct="1">
              <a:lnSpc>
                <a:spcPct val="150000"/>
              </a:lnSpc>
            </a:pPr>
            <a:r>
              <a:rPr lang="zh-CN" altLang="en-US" sz="2000" b="1" dirty="0">
                <a:solidFill>
                  <a:schemeClr val="tx1"/>
                </a:solidFill>
                <a:latin typeface="微软雅黑" pitchFamily="34" charset="-122"/>
                <a:ea typeface="微软雅黑" pitchFamily="34" charset="-122"/>
              </a:rPr>
              <a:t>访问学者签证：持使馆要求</a:t>
            </a:r>
            <a:r>
              <a:rPr lang="zh-CN" altLang="en-US" sz="2000" b="1" dirty="0" smtClean="0">
                <a:solidFill>
                  <a:schemeClr val="tx1"/>
                </a:solidFill>
                <a:latin typeface="微软雅黑" pitchFamily="34" charset="-122"/>
                <a:ea typeface="微软雅黑" pitchFamily="34" charset="-122"/>
              </a:rPr>
              <a:t>的材料</a:t>
            </a:r>
            <a:r>
              <a:rPr lang="zh-CN" altLang="en-US" sz="2000" b="1" dirty="0">
                <a:solidFill>
                  <a:schemeClr val="tx1"/>
                </a:solidFill>
                <a:latin typeface="微软雅黑" pitchFamily="34" charset="-122"/>
                <a:ea typeface="微软雅黑" pitchFamily="34" charset="-122"/>
              </a:rPr>
              <a:t>到签证</a:t>
            </a:r>
            <a:r>
              <a:rPr lang="zh-CN" altLang="en-US" sz="2000" b="1" dirty="0" smtClean="0">
                <a:solidFill>
                  <a:schemeClr val="tx1"/>
                </a:solidFill>
                <a:latin typeface="微软雅黑" pitchFamily="34" charset="-122"/>
                <a:ea typeface="微软雅黑" pitchFamily="34" charset="-122"/>
              </a:rPr>
              <a:t>中心递交签证。</a:t>
            </a:r>
            <a:endParaRPr lang="zh-CN" altLang="en-US" sz="2000" b="1" dirty="0">
              <a:solidFill>
                <a:schemeClr val="tx1"/>
              </a:solidFill>
              <a:latin typeface="微软雅黑" pitchFamily="34" charset="-122"/>
              <a:ea typeface="微软雅黑" pitchFamily="34" charset="-122"/>
            </a:endParaRPr>
          </a:p>
        </p:txBody>
      </p:sp>
      <p:pic>
        <p:nvPicPr>
          <p:cNvPr id="4" name="Picture 10" descr="can2"/>
          <p:cNvPicPr>
            <a:picLocks noChangeAspect="1"/>
          </p:cNvPicPr>
          <p:nvPr/>
        </p:nvPicPr>
        <p:blipFill>
          <a:blip r:embed="rId2"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checkerboard(across)">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 calcmode="lin" valueType="num">
                                      <p:cBhvr additive="base">
                                        <p:cTn id="12" dur="500" fill="hold"/>
                                        <p:tgtEl>
                                          <p:spTgt spid="78850"/>
                                        </p:tgtEl>
                                        <p:attrNameLst>
                                          <p:attrName>ppt_x</p:attrName>
                                        </p:attrNameLst>
                                      </p:cBhvr>
                                      <p:tavLst>
                                        <p:tav tm="0">
                                          <p:val>
                                            <p:strVal val="0-#ppt_w/2"/>
                                          </p:val>
                                        </p:tav>
                                        <p:tav tm="100000">
                                          <p:val>
                                            <p:strVal val="#ppt_x"/>
                                          </p:val>
                                        </p:tav>
                                      </p:tavLst>
                                    </p:anim>
                                    <p:anim calcmode="lin" valueType="num">
                                      <p:cBhvr additive="base">
                                        <p:cTn id="13"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a:spLocks noGrp="1"/>
          </p:cNvSpPr>
          <p:nvPr/>
        </p:nvSpPr>
        <p:spPr>
          <a:xfrm>
            <a:off x="611560" y="1059582"/>
            <a:ext cx="3744416" cy="3267844"/>
          </a:xfrm>
          <a:prstGeom prst="rect">
            <a:avLst/>
          </a:prstGeom>
          <a:noFill/>
          <a:ln w="9525">
            <a:noFill/>
          </a:ln>
        </p:spPr>
        <p:txBody>
          <a:bodyPr vert="horz" wrap="square" lIns="91440" tIns="45720" rIns="91440" bIns="45720" anchor="ctr"/>
          <a:lstStyle>
            <a:lvl1pPr lvl="0">
              <a:defRPr sz="2800"/>
            </a:lvl1pPr>
            <a:lvl2pPr lvl="1">
              <a:defRPr sz="2400"/>
            </a:lvl2pPr>
            <a:lvl3pPr lvl="2">
              <a:defRPr sz="2000"/>
            </a:lvl3pPr>
            <a:lvl4pPr lvl="3">
              <a:defRPr sz="1800"/>
            </a:lvl4pPr>
            <a:lvl5pPr lvl="4">
              <a:defRPr sz="1800"/>
            </a:lvl5pPr>
          </a:lstStyle>
          <a:p>
            <a:pPr marL="342900" lvl="0" indent="-342900" fontAlgn="base">
              <a:lnSpc>
                <a:spcPct val="150000"/>
              </a:lnSpc>
              <a:spcBef>
                <a:spcPct val="20000"/>
              </a:spcBef>
              <a:spcAft>
                <a:spcPct val="0"/>
              </a:spcAft>
              <a:buFont typeface="Arial" panose="020B0604020202020204" pitchFamily="34" charset="0"/>
              <a:buChar char="•"/>
            </a:pPr>
            <a:r>
              <a:rPr lang="zh-CN" altLang="en-US" sz="24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接待协议</a:t>
            </a:r>
            <a:endPar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a:p>
            <a:pPr lvl="0" eaLnBrk="1" hangingPunct="1">
              <a:lnSpc>
                <a:spcPct val="150000"/>
              </a:lnSpc>
            </a:pPr>
            <a:r>
              <a:rPr lang="zh-CN" altLang="en-US" sz="2400" b="1" dirty="0" smtClean="0">
                <a:solidFill>
                  <a:schemeClr val="tx1"/>
                </a:solidFill>
                <a:latin typeface="微软雅黑" pitchFamily="34" charset="-122"/>
                <a:ea typeface="微软雅黑" pitchFamily="34" charset="-122"/>
              </a:rPr>
              <a:t>针对赴</a:t>
            </a:r>
            <a:r>
              <a:rPr lang="zh-CN" altLang="en-US" sz="2400" b="1" dirty="0">
                <a:solidFill>
                  <a:schemeClr val="tx1"/>
                </a:solidFill>
                <a:latin typeface="微软雅黑" pitchFamily="34" charset="-122"/>
                <a:ea typeface="微软雅黑" pitchFamily="34" charset="-122"/>
              </a:rPr>
              <a:t>法的研究人员</a:t>
            </a:r>
            <a:r>
              <a:rPr lang="zh-CN" altLang="en-US" sz="2400" b="1" dirty="0" smtClean="0">
                <a:solidFill>
                  <a:schemeClr val="tx1"/>
                </a:solidFill>
                <a:latin typeface="微软雅黑" pitchFamily="34" charset="-122"/>
                <a:ea typeface="微软雅黑" pitchFamily="34" charset="-122"/>
              </a:rPr>
              <a:t>（访问学者</a:t>
            </a:r>
            <a:r>
              <a:rPr lang="zh-CN" altLang="en-US" sz="2400" b="1" dirty="0">
                <a:solidFill>
                  <a:schemeClr val="tx1"/>
                </a:solidFill>
                <a:latin typeface="微软雅黑" pitchFamily="34" charset="-122"/>
                <a:ea typeface="微软雅黑" pitchFamily="34" charset="-122"/>
              </a:rPr>
              <a:t>、博士后等</a:t>
            </a:r>
            <a:r>
              <a:rPr lang="zh-CN" altLang="en-US" sz="2400" b="1" dirty="0" smtClean="0">
                <a:solidFill>
                  <a:schemeClr val="tx1"/>
                </a:solidFill>
                <a:latin typeface="微软雅黑" pitchFamily="34" charset="-122"/>
                <a:ea typeface="微软雅黑" pitchFamily="34" charset="-122"/>
              </a:rPr>
              <a:t>）</a:t>
            </a:r>
            <a:endParaRPr lang="zh-CN" altLang="en-US" sz="2400" b="1" dirty="0">
              <a:solidFill>
                <a:schemeClr val="tx1"/>
              </a:solidFill>
              <a:latin typeface="微软雅黑" pitchFamily="34" charset="-122"/>
              <a:ea typeface="微软雅黑" pitchFamily="34" charset="-122"/>
            </a:endParaRPr>
          </a:p>
        </p:txBody>
      </p:sp>
      <p:pic>
        <p:nvPicPr>
          <p:cNvPr id="192516" name="Picture 3" descr="px05"/>
          <p:cNvPicPr>
            <a:picLocks noChangeAspect="1" noChangeArrowheads="1"/>
          </p:cNvPicPr>
          <p:nvPr/>
        </p:nvPicPr>
        <p:blipFill>
          <a:blip r:embed="rId2" cstate="print"/>
          <a:srcRect/>
          <a:stretch>
            <a:fillRect/>
          </a:stretch>
        </p:blipFill>
        <p:spPr bwMode="auto">
          <a:xfrm>
            <a:off x="4860032" y="843558"/>
            <a:ext cx="3126237" cy="4113093"/>
          </a:xfrm>
          <a:prstGeom prst="rect">
            <a:avLst/>
          </a:prstGeom>
          <a:noFill/>
          <a:ln w="38100" cap="sq">
            <a:solidFill>
              <a:srgbClr val="000000"/>
            </a:solidFill>
            <a:miter lim="800000"/>
            <a:headEnd/>
            <a:tailEnd/>
          </a:ln>
          <a:effectLst>
            <a:outerShdw blurRad="63500" dist="38100" dir="2700000" algn="ctr" rotWithShape="0">
              <a:srgbClr val="000000">
                <a:alpha val="39998"/>
              </a:srgbClr>
            </a:outerShdw>
          </a:effectLst>
        </p:spPr>
      </p:pic>
      <p:sp>
        <p:nvSpPr>
          <p:cNvPr id="79876" name="矩形 3"/>
          <p:cNvSpPr/>
          <p:nvPr/>
        </p:nvSpPr>
        <p:spPr>
          <a:xfrm>
            <a:off x="5796136" y="4227934"/>
            <a:ext cx="720080" cy="648072"/>
          </a:xfrm>
          <a:prstGeom prst="rect">
            <a:avLst/>
          </a:prstGeom>
          <a:noFill/>
          <a:ln w="38100" cap="flat" cmpd="sng">
            <a:solidFill>
              <a:srgbClr val="FF0000"/>
            </a:solidFill>
            <a:prstDash val="solid"/>
            <a:miter/>
            <a:headEnd type="none" w="med" len="med"/>
            <a:tailEnd type="none" w="med" len="med"/>
          </a:ln>
        </p:spPr>
        <p:txBody>
          <a:bodyPr anchor="ctr"/>
          <a:lstStyle/>
          <a:p>
            <a:pPr lvl="0" eaLnBrk="1" hangingPunct="1"/>
            <a:endParaRPr lang="zh-CN" altLang="en-US" dirty="0">
              <a:solidFill>
                <a:srgbClr val="FFFFFF"/>
              </a:solidFill>
              <a:latin typeface="Verdana" panose="020B0604030504040204" pitchFamily="34" charset="0"/>
              <a:ea typeface="宋体" panose="02010600030101010101" pitchFamily="2" charset="-122"/>
            </a:endParaRPr>
          </a:p>
        </p:txBody>
      </p:sp>
      <p:sp>
        <p:nvSpPr>
          <p:cNvPr id="79877" name="矩形 3"/>
          <p:cNvSpPr/>
          <p:nvPr/>
        </p:nvSpPr>
        <p:spPr>
          <a:xfrm>
            <a:off x="6948264" y="4299942"/>
            <a:ext cx="504056" cy="432048"/>
          </a:xfrm>
          <a:prstGeom prst="rect">
            <a:avLst/>
          </a:prstGeom>
          <a:noFill/>
          <a:ln w="38100" cap="flat" cmpd="sng">
            <a:solidFill>
              <a:srgbClr val="FF0000"/>
            </a:solidFill>
            <a:prstDash val="solid"/>
            <a:miter/>
            <a:headEnd type="none" w="med" len="med"/>
            <a:tailEnd type="none" w="med" len="med"/>
          </a:ln>
        </p:spPr>
        <p:txBody>
          <a:bodyPr anchor="ctr"/>
          <a:lstStyle/>
          <a:p>
            <a:pPr lvl="0" eaLnBrk="1" hangingPunct="1"/>
            <a:endParaRPr lang="zh-CN" altLang="en-US" dirty="0">
              <a:solidFill>
                <a:srgbClr val="FFFFFF"/>
              </a:solidFill>
              <a:latin typeface="Verdana" panose="020B0604030504040204" pitchFamily="34" charset="0"/>
              <a:ea typeface="宋体" panose="02010600030101010101" pitchFamily="2" charset="-122"/>
            </a:endParaRPr>
          </a:p>
        </p:txBody>
      </p:sp>
      <p:sp>
        <p:nvSpPr>
          <p:cNvPr id="6" name="TextBox 5"/>
          <p:cNvSpPr txBox="1"/>
          <p:nvPr/>
        </p:nvSpPr>
        <p:spPr>
          <a:xfrm>
            <a:off x="1475656" y="195486"/>
            <a:ext cx="5976664" cy="892552"/>
          </a:xfrm>
          <a:prstGeom prst="rect">
            <a:avLst/>
          </a:prstGeom>
          <a:noFill/>
        </p:spPr>
        <p:txBody>
          <a:bodyPr wrap="square" rtlCol="0">
            <a:spAutoFit/>
          </a:bodyPr>
          <a:lstStyle/>
          <a:p>
            <a:pPr marL="914400" indent="-914400" algn="ctr" eaLnBrk="0" fontAlgn="base" hangingPunct="0">
              <a:spcBef>
                <a:spcPct val="0"/>
              </a:spcBef>
              <a:spcAft>
                <a:spcPct val="0"/>
              </a:spcAft>
            </a:pPr>
            <a:r>
              <a:rPr lang="zh-CN" altLang="en-US" sz="3400" b="1" dirty="0" smtClean="0">
                <a:latin typeface="微软雅黑" panose="020B0503020204020204" pitchFamily="34" charset="-122"/>
                <a:ea typeface="微软雅黑" panose="020B0503020204020204" pitchFamily="34" charset="-122"/>
                <a:cs typeface="+mj-cs"/>
                <a:sym typeface="Calibri" panose="020F0502020204030204" pitchFamily="34" charset="0"/>
              </a:rPr>
              <a:t>签证材料特殊说明</a:t>
            </a:r>
          </a:p>
          <a:p>
            <a:endParaRPr lang="zh-CN" altLang="en-US" dirty="0"/>
          </a:p>
        </p:txBody>
      </p:sp>
      <p:pic>
        <p:nvPicPr>
          <p:cNvPr id="7" name="Picture 10" descr="can2"/>
          <p:cNvPicPr>
            <a:picLocks noChangeAspect="1"/>
          </p:cNvPicPr>
          <p:nvPr/>
        </p:nvPicPr>
        <p:blipFill>
          <a:blip r:embed="rId3"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nvSpPr>
        <p:spPr>
          <a:xfrm>
            <a:off x="457200" y="206375"/>
            <a:ext cx="8229600" cy="8572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a:lstStyle>
          <a:p>
            <a:pPr eaLnBrk="1" hangingPunct="1"/>
            <a:r>
              <a:rPr lang="zh-CN" altLang="en-US" sz="4000" b="1" dirty="0">
                <a:solidFill>
                  <a:srgbClr val="FF0000"/>
                </a:solidFill>
                <a:latin typeface="微软雅黑" pitchFamily="34" charset="-122"/>
                <a:ea typeface="微软雅黑" pitchFamily="34" charset="-122"/>
              </a:rPr>
              <a:t>日 本</a:t>
            </a:r>
          </a:p>
        </p:txBody>
      </p:sp>
      <p:sp>
        <p:nvSpPr>
          <p:cNvPr id="3" name="Rectangle 4"/>
          <p:cNvSpPr>
            <a:spLocks noGrp="1"/>
          </p:cNvSpPr>
          <p:nvPr/>
        </p:nvSpPr>
        <p:spPr>
          <a:xfrm>
            <a:off x="5004048" y="1131590"/>
            <a:ext cx="3816424" cy="364614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eaLnBrk="1" hangingPunct="1">
              <a:lnSpc>
                <a:spcPct val="150000"/>
              </a:lnSpc>
              <a:buFont typeface="Wingdings" charset="2"/>
              <a:buChar char="Ø"/>
            </a:pPr>
            <a:r>
              <a:rPr lang="zh-CN" altLang="en-US" sz="2400" b="1" dirty="0" smtClean="0">
                <a:solidFill>
                  <a:schemeClr val="tx1"/>
                </a:solidFill>
                <a:latin typeface="微软雅黑" pitchFamily="34" charset="-122"/>
                <a:ea typeface="微软雅黑" pitchFamily="34" charset="-122"/>
              </a:rPr>
              <a:t>在</a:t>
            </a:r>
            <a:r>
              <a:rPr lang="zh-CN" altLang="en-US" sz="2400" b="1" dirty="0">
                <a:solidFill>
                  <a:schemeClr val="tx1"/>
                </a:solidFill>
                <a:latin typeface="微软雅黑" pitchFamily="34" charset="-122"/>
                <a:ea typeface="微软雅黑" pitchFamily="34" charset="-122"/>
              </a:rPr>
              <a:t>留资格：</a:t>
            </a:r>
          </a:p>
          <a:p>
            <a:pPr marL="539750" eaLnBrk="1" hangingPunct="1">
              <a:lnSpc>
                <a:spcPct val="150000"/>
              </a:lnSpc>
            </a:pPr>
            <a:r>
              <a:rPr lang="zh-CN" altLang="en-US" sz="2000" b="1" dirty="0">
                <a:solidFill>
                  <a:schemeClr val="tx1"/>
                </a:solidFill>
                <a:latin typeface="微软雅黑" pitchFamily="34" charset="-122"/>
                <a:ea typeface="微软雅黑" pitchFamily="34" charset="-122"/>
              </a:rPr>
              <a:t>  在日本法务省申请</a:t>
            </a:r>
          </a:p>
          <a:p>
            <a:pPr marL="539750" eaLnBrk="1" hangingPunct="1">
              <a:lnSpc>
                <a:spcPct val="150000"/>
              </a:lnSpc>
            </a:pPr>
            <a:r>
              <a:rPr lang="zh-CN" altLang="en-US" sz="2000" b="1" dirty="0">
                <a:solidFill>
                  <a:schemeClr val="tx1"/>
                </a:solidFill>
                <a:latin typeface="微软雅黑" pitchFamily="34" charset="-122"/>
                <a:ea typeface="微软雅黑" pitchFamily="34" charset="-122"/>
              </a:rPr>
              <a:t>  决定签证类型</a:t>
            </a:r>
          </a:p>
          <a:p>
            <a:pPr marL="539750" eaLnBrk="1" hangingPunct="1">
              <a:lnSpc>
                <a:spcPct val="150000"/>
              </a:lnSpc>
            </a:pPr>
            <a:r>
              <a:rPr lang="zh-CN" altLang="en-US" sz="2000" b="1" dirty="0">
                <a:solidFill>
                  <a:schemeClr val="tx1"/>
                </a:solidFill>
                <a:latin typeface="微软雅黑" pitchFamily="34" charset="-122"/>
                <a:ea typeface="微软雅黑" pitchFamily="34" charset="-122"/>
              </a:rPr>
              <a:t>  有效期三个月 </a:t>
            </a:r>
          </a:p>
          <a:p>
            <a:pPr eaLnBrk="1" hangingPunct="1">
              <a:lnSpc>
                <a:spcPct val="150000"/>
              </a:lnSpc>
              <a:buFont typeface="Wingdings" charset="2"/>
              <a:buChar char="Ø"/>
            </a:pPr>
            <a:r>
              <a:rPr lang="zh-CN" altLang="en-US" sz="2400" b="1" dirty="0" smtClean="0">
                <a:solidFill>
                  <a:schemeClr val="tx1"/>
                </a:solidFill>
                <a:latin typeface="微软雅黑" pitchFamily="34" charset="-122"/>
                <a:ea typeface="微软雅黑" pitchFamily="34" charset="-122"/>
              </a:rPr>
              <a:t>签证审理</a:t>
            </a:r>
            <a:r>
              <a:rPr lang="zh-CN" altLang="en-US" sz="2400" b="1" dirty="0">
                <a:solidFill>
                  <a:schemeClr val="tx1"/>
                </a:solidFill>
                <a:latin typeface="微软雅黑" pitchFamily="34" charset="-122"/>
                <a:ea typeface="微软雅黑" pitchFamily="34" charset="-122"/>
              </a:rPr>
              <a:t>周期</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1</a:t>
            </a:r>
            <a:r>
              <a:rPr lang="zh-CN" altLang="en-US" sz="2400" b="1" dirty="0">
                <a:solidFill>
                  <a:schemeClr val="tx1"/>
                </a:solidFill>
                <a:latin typeface="微软雅黑" pitchFamily="34" charset="-122"/>
                <a:ea typeface="微软雅黑" pitchFamily="34" charset="-122"/>
              </a:rPr>
              <a:t>周</a:t>
            </a:r>
            <a:r>
              <a:rPr lang="zh-CN" altLang="en-US" sz="2400" b="1" dirty="0" smtClean="0">
                <a:solidFill>
                  <a:schemeClr val="tx1"/>
                </a:solidFill>
                <a:latin typeface="微软雅黑" pitchFamily="34" charset="-122"/>
                <a:ea typeface="微软雅黑" pitchFamily="34" charset="-122"/>
              </a:rPr>
              <a:t>左右</a:t>
            </a:r>
            <a:endParaRPr lang="en-US" altLang="zh-CN" sz="2400" b="1" dirty="0" smtClean="0">
              <a:solidFill>
                <a:schemeClr val="tx1"/>
              </a:solidFill>
              <a:latin typeface="微软雅黑" pitchFamily="34" charset="-122"/>
              <a:ea typeface="微软雅黑" pitchFamily="34" charset="-122"/>
            </a:endParaRPr>
          </a:p>
          <a:p>
            <a:pPr eaLnBrk="1" hangingPunct="1">
              <a:lnSpc>
                <a:spcPct val="150000"/>
              </a:lnSpc>
              <a:buFont typeface="Wingdings" charset="2"/>
              <a:buChar char="Ø"/>
            </a:pPr>
            <a:r>
              <a:rPr lang="zh-CN" altLang="en-US" sz="2400" b="1" dirty="0" smtClean="0">
                <a:latin typeface="微软雅黑" pitchFamily="34" charset="-122"/>
                <a:ea typeface="微软雅黑" pitchFamily="34" charset="-122"/>
              </a:rPr>
              <a:t>领区划分</a:t>
            </a:r>
            <a:endParaRPr lang="zh-CN" altLang="en-US" sz="2400" b="1" dirty="0">
              <a:solidFill>
                <a:schemeClr val="tx1"/>
              </a:solidFill>
              <a:latin typeface="微软雅黑" pitchFamily="34" charset="-122"/>
              <a:ea typeface="微软雅黑" pitchFamily="34" charset="-122"/>
            </a:endParaRPr>
          </a:p>
        </p:txBody>
      </p:sp>
      <p:pic>
        <p:nvPicPr>
          <p:cNvPr id="4" name="Picture 6" descr="C:\Users\acer\Documents\Tencent Files\117830205\Image\314AC1C8A5912854F3D1D7D3C7BBDE09.png"/>
          <p:cNvPicPr>
            <a:picLocks noChangeAspect="1"/>
          </p:cNvPicPr>
          <p:nvPr/>
        </p:nvPicPr>
        <p:blipFill>
          <a:blip r:embed="rId2" cstate="print"/>
          <a:stretch>
            <a:fillRect/>
          </a:stretch>
        </p:blipFill>
        <p:spPr>
          <a:xfrm>
            <a:off x="971600" y="1131590"/>
            <a:ext cx="2849534" cy="3693840"/>
          </a:xfrm>
          <a:prstGeom prst="rect">
            <a:avLst/>
          </a:prstGeom>
          <a:noFill/>
          <a:ln w="9525">
            <a:noFill/>
          </a:ln>
        </p:spPr>
      </p:pic>
      <p:pic>
        <p:nvPicPr>
          <p:cNvPr id="5" name="Picture 10" descr="can2"/>
          <p:cNvPicPr>
            <a:picLocks noChangeAspect="1"/>
          </p:cNvPicPr>
          <p:nvPr/>
        </p:nvPicPr>
        <p:blipFill>
          <a:blip r:embed="rId3" cstate="print"/>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nvSpPr>
        <p:spPr>
          <a:xfrm>
            <a:off x="1285875" y="0"/>
            <a:ext cx="6454775" cy="51435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3600" b="1" dirty="0">
                <a:solidFill>
                  <a:srgbClr val="FF0000"/>
                </a:solidFill>
                <a:latin typeface="微软雅黑" panose="020B0503020204020204" pitchFamily="34" charset="-122"/>
                <a:ea typeface="微软雅黑" panose="020B0503020204020204" pitchFamily="34" charset="-122"/>
              </a:rPr>
              <a:t>订购国际机票须知</a:t>
            </a:r>
          </a:p>
        </p:txBody>
      </p:sp>
      <p:pic>
        <p:nvPicPr>
          <p:cNvPr id="81924" name="Picture 5" descr="C:\Users\acer\Desktop\新系统测试\系统截图\订票流程.jpg"/>
          <p:cNvPicPr>
            <a:picLocks noChangeAspect="1"/>
          </p:cNvPicPr>
          <p:nvPr/>
        </p:nvPicPr>
        <p:blipFill>
          <a:blip r:embed="rId2"/>
          <a:stretch>
            <a:fillRect/>
          </a:stretch>
        </p:blipFill>
        <p:spPr>
          <a:xfrm>
            <a:off x="2195513" y="820738"/>
            <a:ext cx="4802187" cy="4322762"/>
          </a:xfrm>
          <a:prstGeom prst="rect">
            <a:avLst/>
          </a:prstGeom>
          <a:noFill/>
          <a:ln w="9525">
            <a:noFill/>
          </a:ln>
        </p:spPr>
      </p:pic>
      <p:sp>
        <p:nvSpPr>
          <p:cNvPr id="81925" name="矩形 4"/>
          <p:cNvSpPr/>
          <p:nvPr/>
        </p:nvSpPr>
        <p:spPr>
          <a:xfrm>
            <a:off x="252413" y="700088"/>
            <a:ext cx="1750060" cy="640080"/>
          </a:xfrm>
          <a:prstGeom prst="rect">
            <a:avLst/>
          </a:prstGeom>
          <a:noFill/>
          <a:ln w="9525">
            <a:noFill/>
          </a:ln>
        </p:spPr>
        <p:txBody>
          <a:bodyPr wrap="none">
            <a:spAutoFit/>
          </a:bodyPr>
          <a:lstStyle/>
          <a:p>
            <a:pPr marL="342900" lvl="0" indent="-342900" eaLnBrk="1" hangingPunct="1">
              <a:lnSpc>
                <a:spcPct val="150000"/>
              </a:lnSpc>
              <a:spcBef>
                <a:spcPct val="20000"/>
              </a:spcBef>
              <a:buFont typeface="Arial" panose="020B0604020202020204" pitchFamily="34" charset="0"/>
              <a:buChar char="•"/>
            </a:pPr>
            <a:r>
              <a:rPr lang="zh-CN" altLang="en-US" sz="2400" b="1" dirty="0">
                <a:solidFill>
                  <a:schemeClr val="tx1"/>
                </a:solidFill>
                <a:latin typeface="Lantinghei SC Demibold" charset="0"/>
                <a:ea typeface="Lantinghei SC Demibold" charset="0"/>
                <a:sym typeface="Calibri" panose="020F0502020204030204" pitchFamily="34" charset="0"/>
              </a:rPr>
              <a:t>订票流程</a:t>
            </a:r>
          </a:p>
        </p:txBody>
      </p:sp>
      <p:pic>
        <p:nvPicPr>
          <p:cNvPr id="1948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p:cNvSpPr>
          <p:nvPr/>
        </p:nvSpPr>
        <p:spPr>
          <a:xfrm>
            <a:off x="428596" y="123842"/>
            <a:ext cx="7775575" cy="4948238"/>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lnSpc>
                <a:spcPct val="150000"/>
              </a:lnSpc>
            </a:pPr>
            <a:endParaRPr lang="en-US" altLang="zh-CN" sz="2400" b="1" dirty="0">
              <a:solidFill>
                <a:schemeClr val="bg2"/>
              </a:solidFill>
              <a:latin typeface="Lantinghei SC Demibold"/>
              <a:ea typeface="Lantinghei SC Demibold"/>
            </a:endParaRPr>
          </a:p>
          <a:p>
            <a:pPr lvl="0" eaLnBrk="1" hangingPunct="1">
              <a:lnSpc>
                <a:spcPct val="150000"/>
              </a:lnSpc>
            </a:pPr>
            <a:r>
              <a:rPr lang="zh-CN" altLang="en-US" sz="2800" b="1" dirty="0">
                <a:solidFill>
                  <a:srgbClr val="41A3DF"/>
                </a:solidFill>
                <a:latin typeface="微软雅黑" panose="020B0503020204020204" pitchFamily="34" charset="-122"/>
                <a:ea typeface="微软雅黑" panose="020B0503020204020204" pitchFamily="34" charset="-122"/>
              </a:rPr>
              <a:t>自办签证的留学人员</a:t>
            </a:r>
            <a:r>
              <a:rPr lang="zh-CN" altLang="en-US" sz="2800" b="1" dirty="0">
                <a:solidFill>
                  <a:schemeClr val="tx1"/>
                </a:solidFill>
                <a:latin typeface="微软雅黑" panose="020B0503020204020204" pitchFamily="34" charset="-122"/>
                <a:ea typeface="微软雅黑" panose="020B0503020204020204" pitchFamily="34" charset="-122"/>
              </a:rPr>
              <a:t>：</a:t>
            </a:r>
          </a:p>
          <a:p>
            <a:pPr lvl="1" eaLnBrk="1" hangingPunct="1">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rPr>
              <a:t>工作人员会审核留学人员在系统中提交的基本信息，审核通过后，将邮件通知留学人员登录系统提交订票申请。</a:t>
            </a:r>
          </a:p>
          <a:p>
            <a:pPr lvl="0" eaLnBrk="1" hangingPunct="1">
              <a:lnSpc>
                <a:spcPct val="150000"/>
              </a:lnSpc>
            </a:pPr>
            <a:r>
              <a:rPr lang="zh-CN" altLang="en-US" sz="2800" b="1" dirty="0">
                <a:solidFill>
                  <a:srgbClr val="41A3DF"/>
                </a:solidFill>
                <a:latin typeface="微软雅黑" panose="020B0503020204020204" pitchFamily="34" charset="-122"/>
                <a:ea typeface="微软雅黑" panose="020B0503020204020204" pitchFamily="34" charset="-122"/>
              </a:rPr>
              <a:t>签证在我处代办的留学人员</a:t>
            </a:r>
            <a:r>
              <a:rPr lang="zh-CN" altLang="en-US" sz="2800" b="1" dirty="0">
                <a:solidFill>
                  <a:schemeClr val="tx1"/>
                </a:solidFill>
                <a:latin typeface="微软雅黑" panose="020B0503020204020204" pitchFamily="34" charset="-122"/>
                <a:ea typeface="微软雅黑" panose="020B0503020204020204" pitchFamily="34" charset="-122"/>
              </a:rPr>
              <a:t>：</a:t>
            </a:r>
          </a:p>
          <a:p>
            <a:pPr lvl="1" eaLnBrk="1" hangingPunct="1"/>
            <a:r>
              <a:rPr lang="zh-CN" altLang="en-US" sz="2400" b="1" dirty="0">
                <a:solidFill>
                  <a:schemeClr val="tx1"/>
                </a:solidFill>
                <a:latin typeface="微软雅黑" panose="020B0503020204020204" pitchFamily="34" charset="-122"/>
                <a:ea typeface="微软雅黑" panose="020B0503020204020204" pitchFamily="34" charset="-122"/>
              </a:rPr>
              <a:t>工作人员会在签证下签后，在系统中上传签证页并邮件通知留学人员登录系统填写订票信息。</a:t>
            </a:r>
          </a:p>
        </p:txBody>
      </p:sp>
      <p:pic>
        <p:nvPicPr>
          <p:cNvPr id="3"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txBox="1"/>
          <p:nvPr/>
        </p:nvSpPr>
        <p:spPr>
          <a:xfrm>
            <a:off x="468313" y="195263"/>
            <a:ext cx="6453187" cy="514350"/>
          </a:xfrm>
          <a:prstGeom prst="rect">
            <a:avLst/>
          </a:prstGeom>
          <a:noFill/>
          <a:ln w="9525">
            <a:noFill/>
          </a:ln>
        </p:spPr>
        <p:txBody>
          <a:bodyPr anchor="ctr"/>
          <a:lstStyle/>
          <a:p>
            <a:pPr marL="342900" lvl="0" indent="-342900" eaLnBrk="1" hangingPunct="1">
              <a:lnSpc>
                <a:spcPct val="150000"/>
              </a:lnSpc>
              <a:spcBef>
                <a:spcPct val="20000"/>
              </a:spcBef>
              <a:buFont typeface="Arial" panose="020B0604020202020204" pitchFamily="34" charset="0"/>
              <a:buChar char="•"/>
            </a:pPr>
            <a:r>
              <a:rPr lang="zh-CN" altLang="en-US"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订票界面</a:t>
            </a:r>
          </a:p>
        </p:txBody>
      </p:sp>
      <p:pic>
        <p:nvPicPr>
          <p:cNvPr id="2" name="图片 1" descr="订购机票界面图片20180514110238"/>
          <p:cNvPicPr>
            <a:picLocks noChangeAspect="1"/>
          </p:cNvPicPr>
          <p:nvPr/>
        </p:nvPicPr>
        <p:blipFill>
          <a:blip r:embed="rId2"/>
          <a:stretch>
            <a:fillRect/>
          </a:stretch>
        </p:blipFill>
        <p:spPr>
          <a:xfrm>
            <a:off x="123826" y="785800"/>
            <a:ext cx="8948768" cy="4285946"/>
          </a:xfrm>
          <a:prstGeom prst="rect">
            <a:avLst/>
          </a:prstGeom>
        </p:spPr>
      </p:pic>
      <p:pic>
        <p:nvPicPr>
          <p:cNvPr id="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txBox="1"/>
          <p:nvPr/>
        </p:nvSpPr>
        <p:spPr>
          <a:xfrm>
            <a:off x="468313" y="195263"/>
            <a:ext cx="6453187" cy="514350"/>
          </a:xfrm>
          <a:prstGeom prst="rect">
            <a:avLst/>
          </a:prstGeom>
          <a:noFill/>
          <a:ln w="9525">
            <a:noFill/>
          </a:ln>
        </p:spPr>
        <p:txBody>
          <a:bodyPr anchor="ctr"/>
          <a:lstStyle/>
          <a:p>
            <a:pPr marL="342900" lvl="0" indent="-342900" eaLnBrk="1" hangingPunct="1">
              <a:lnSpc>
                <a:spcPct val="150000"/>
              </a:lnSpc>
              <a:spcBef>
                <a:spcPct val="20000"/>
              </a:spcBef>
              <a:buFont typeface="Arial" panose="020B0604020202020204" pitchFamily="34" charset="0"/>
              <a:buChar char="•"/>
            </a:pPr>
            <a:r>
              <a:rPr lang="zh-CN" altLang="zh-CN" sz="24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填写银行信息</a:t>
            </a:r>
          </a:p>
        </p:txBody>
      </p:sp>
      <p:pic>
        <p:nvPicPr>
          <p:cNvPr id="3" name="图片 2" descr="填写银行卡信息图片20180514110304"/>
          <p:cNvPicPr>
            <a:picLocks noChangeAspect="1"/>
          </p:cNvPicPr>
          <p:nvPr/>
        </p:nvPicPr>
        <p:blipFill>
          <a:blip r:embed="rId2"/>
          <a:stretch>
            <a:fillRect/>
          </a:stretch>
        </p:blipFill>
        <p:spPr>
          <a:xfrm>
            <a:off x="236628" y="857238"/>
            <a:ext cx="8693090" cy="4159261"/>
          </a:xfrm>
          <a:prstGeom prst="rect">
            <a:avLst/>
          </a:prstGeom>
        </p:spPr>
      </p:pic>
      <p:pic>
        <p:nvPicPr>
          <p:cNvPr id="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p:cNvSpPr>
          <p:nvPr/>
        </p:nvSpPr>
        <p:spPr>
          <a:xfrm>
            <a:off x="611188" y="428625"/>
            <a:ext cx="8001000" cy="4271963"/>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必填项</a:t>
            </a:r>
          </a:p>
          <a:p>
            <a:pPr lvl="0" eaLnBrk="1" hangingPunct="1">
              <a:lnSpc>
                <a:spcPct val="150000"/>
              </a:lnSpc>
            </a:pPr>
            <a:r>
              <a:rPr lang="zh-CN" altLang="en-US" sz="2200" b="1" dirty="0">
                <a:solidFill>
                  <a:schemeClr val="tx1"/>
                </a:solidFill>
                <a:latin typeface="微软雅黑" panose="020B0503020204020204" pitchFamily="34" charset="-122"/>
                <a:ea typeface="微软雅黑" panose="020B0503020204020204" pitchFamily="34" charset="-122"/>
              </a:rPr>
              <a:t>出发地</a:t>
            </a:r>
          </a:p>
          <a:p>
            <a:pPr lvl="0" eaLnBrk="1" hangingPunct="1">
              <a:lnSpc>
                <a:spcPct val="150000"/>
              </a:lnSpc>
            </a:pPr>
            <a:r>
              <a:rPr lang="zh-CN" altLang="en-US" sz="2200" b="1" dirty="0">
                <a:solidFill>
                  <a:schemeClr val="tx1"/>
                </a:solidFill>
                <a:latin typeface="微软雅黑" panose="020B0503020204020204" pitchFamily="34" charset="-122"/>
                <a:ea typeface="微软雅黑" panose="020B0503020204020204" pitchFamily="34" charset="-122"/>
              </a:rPr>
              <a:t>留学目的城市（中文）</a:t>
            </a:r>
          </a:p>
          <a:p>
            <a:pPr lvl="0" eaLnBrk="1" hangingPunct="1">
              <a:lnSpc>
                <a:spcPct val="150000"/>
              </a:lnSpc>
            </a:pPr>
            <a:r>
              <a:rPr lang="zh-CN" altLang="en-US" sz="2200" b="1" dirty="0">
                <a:solidFill>
                  <a:schemeClr val="tx1"/>
                </a:solidFill>
                <a:latin typeface="微软雅黑" panose="020B0503020204020204" pitchFamily="34" charset="-122"/>
                <a:ea typeface="微软雅黑" panose="020B0503020204020204" pitchFamily="34" charset="-122"/>
              </a:rPr>
              <a:t>目的机场三字代码</a:t>
            </a:r>
          </a:p>
          <a:p>
            <a:pPr lvl="0" eaLnBrk="1" hangingPunct="1">
              <a:lnSpc>
                <a:spcPct val="150000"/>
              </a:lnSpc>
            </a:pPr>
            <a:r>
              <a:rPr lang="zh-CN" altLang="en-US" sz="2200" b="1" dirty="0">
                <a:solidFill>
                  <a:schemeClr val="tx1"/>
                </a:solidFill>
                <a:latin typeface="微软雅黑" panose="020B0503020204020204" pitchFamily="34" charset="-122"/>
                <a:ea typeface="微软雅黑" panose="020B0503020204020204" pitchFamily="34" charset="-122"/>
              </a:rPr>
              <a:t>出发日期</a:t>
            </a:r>
          </a:p>
          <a:p>
            <a:pPr lvl="0" eaLnBrk="1" hangingPunct="1">
              <a:lnSpc>
                <a:spcPct val="150000"/>
              </a:lnSpc>
            </a:pPr>
            <a:r>
              <a:rPr lang="zh-CN" altLang="en-US" sz="2200" b="1" dirty="0">
                <a:solidFill>
                  <a:schemeClr val="tx1"/>
                </a:solidFill>
                <a:latin typeface="微软雅黑" panose="020B0503020204020204" pitchFamily="34" charset="-122"/>
                <a:ea typeface="微软雅黑" panose="020B0503020204020204" pitchFamily="34" charset="-122"/>
              </a:rPr>
              <a:t>签证生效期、失效期</a:t>
            </a:r>
          </a:p>
          <a:p>
            <a:pPr lvl="0" eaLnBrk="1" hangingPunct="1">
              <a:lnSpc>
                <a:spcPct val="150000"/>
              </a:lnSpc>
            </a:pPr>
            <a:r>
              <a:rPr lang="zh-CN" altLang="en-US" sz="2200" b="1" dirty="0">
                <a:solidFill>
                  <a:schemeClr val="tx1"/>
                </a:solidFill>
                <a:latin typeface="微软雅黑" panose="020B0503020204020204" pitchFamily="34" charset="-122"/>
                <a:ea typeface="微软雅黑" panose="020B0503020204020204" pitchFamily="34" charset="-122"/>
              </a:rPr>
              <a:t>签上传证页、护照信息页</a:t>
            </a:r>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圆角矩形 4"/>
          <p:cNvSpPr/>
          <p:nvPr/>
        </p:nvSpPr>
        <p:spPr>
          <a:xfrm rot="2700000">
            <a:off x="2593242" y="2524750"/>
            <a:ext cx="3503295" cy="574040"/>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4"/>
          <p:cNvSpPr/>
          <p:nvPr/>
        </p:nvSpPr>
        <p:spPr>
          <a:xfrm rot="8100000">
            <a:off x="2553237" y="2541260"/>
            <a:ext cx="3549650" cy="574040"/>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197263" y="1709801"/>
            <a:ext cx="487680" cy="483235"/>
          </a:xfrm>
          <a:prstGeom prst="rect">
            <a:avLst/>
          </a:prstGeom>
          <a:noFill/>
          <a:effectLst>
            <a:outerShdw blurRad="12700" dist="12700" dir="2700000" algn="tl" rotWithShape="0">
              <a:prstClr val="black">
                <a:alpha val="40000"/>
              </a:prstClr>
            </a:outerShdw>
          </a:effectLst>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选</a:t>
            </a:r>
          </a:p>
        </p:txBody>
      </p:sp>
      <p:sp>
        <p:nvSpPr>
          <p:cNvPr id="45" name="矩形 44"/>
          <p:cNvSpPr/>
          <p:nvPr/>
        </p:nvSpPr>
        <p:spPr>
          <a:xfrm>
            <a:off x="777434" y="1340194"/>
            <a:ext cx="2571736" cy="553998"/>
          </a:xfrm>
          <a:prstGeom prst="rect">
            <a:avLst/>
          </a:prstGeom>
        </p:spPr>
        <p:txBody>
          <a:bodyPr wrap="square">
            <a:spAutoFit/>
          </a:bodyPr>
          <a:lstStyle/>
          <a:p>
            <a:pPr algn="ctr">
              <a:lnSpc>
                <a:spcPts val="12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国家留学基金</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管理</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ts val="1200"/>
              </a:lnSpc>
            </a:pP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ctr">
              <a:lnSpc>
                <a:spcPts val="12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委员会秘书处</a:t>
            </a:r>
          </a:p>
        </p:txBody>
      </p:sp>
      <p:sp>
        <p:nvSpPr>
          <p:cNvPr id="59" name="TextBox 58"/>
          <p:cNvSpPr txBox="1"/>
          <p:nvPr/>
        </p:nvSpPr>
        <p:spPr>
          <a:xfrm>
            <a:off x="5074187" y="1710045"/>
            <a:ext cx="411480" cy="483235"/>
          </a:xfrm>
          <a:prstGeom prst="rect">
            <a:avLst/>
          </a:prstGeom>
          <a:noFill/>
          <a:effectLst>
            <a:outerShdw blurRad="12700" dist="12700" dir="2700000" algn="tl" rotWithShape="0">
              <a:prstClr val="black">
                <a:alpha val="40000"/>
              </a:prstClr>
            </a:outerShdw>
          </a:effectLst>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派</a:t>
            </a:r>
          </a:p>
        </p:txBody>
      </p:sp>
      <p:sp>
        <p:nvSpPr>
          <p:cNvPr id="60" name="矩形 59"/>
          <p:cNvSpPr/>
          <p:nvPr/>
        </p:nvSpPr>
        <p:spPr>
          <a:xfrm>
            <a:off x="5666771" y="1000114"/>
            <a:ext cx="3334385" cy="1231106"/>
          </a:xfrm>
          <a:prstGeom prst="rect">
            <a:avLst/>
          </a:prstGeom>
        </p:spPr>
        <p:txBody>
          <a:bodyPr wrap="square">
            <a:spAutoFit/>
          </a:bodyPr>
          <a:lstStyle/>
          <a:p>
            <a:pPr lvl="0" algn="ctr" eaLnBrk="1" hangingPunct="1">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mn-ea"/>
              </a:rPr>
              <a:t>教育部留学服务中心</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ctr" eaLnBrk="1" hangingPunct="1">
              <a:buFont typeface="Arial" panose="020B0604020202020204" pitchFamily="34" charset="0"/>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教育部出国人员上海集训部、 </a:t>
            </a:r>
          </a:p>
          <a:p>
            <a:pPr lvl="0" algn="ctr" eaLnBrk="1" hangingPunct="1">
              <a:buFont typeface="Arial" panose="020B0604020202020204" pitchFamily="34" charset="0"/>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广州留学人员</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服务中心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just">
              <a:lnSpc>
                <a:spcPts val="1200"/>
              </a:lnSpc>
            </a:pPr>
            <a:endParaRPr lang="zh-CN" altLang="en-US" sz="2000" dirty="0">
              <a:latin typeface="微软雅黑" panose="020B0503020204020204" pitchFamily="34" charset="-122"/>
              <a:ea typeface="微软雅黑" panose="020B0503020204020204" pitchFamily="34" charset="-122"/>
            </a:endParaRPr>
          </a:p>
        </p:txBody>
      </p:sp>
      <p:sp>
        <p:nvSpPr>
          <p:cNvPr id="61" name="TextBox 60"/>
          <p:cNvSpPr txBox="1"/>
          <p:nvPr/>
        </p:nvSpPr>
        <p:spPr>
          <a:xfrm>
            <a:off x="5074011" y="3539223"/>
            <a:ext cx="487680" cy="483235"/>
          </a:xfrm>
          <a:prstGeom prst="rect">
            <a:avLst/>
          </a:prstGeom>
          <a:noFill/>
          <a:effectLst>
            <a:outerShdw blurRad="12700" dist="12700" dir="2700000" algn="tl" rotWithShape="0">
              <a:prstClr val="black">
                <a:alpha val="40000"/>
              </a:prstClr>
            </a:outerShdw>
          </a:effectLst>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管</a:t>
            </a:r>
          </a:p>
        </p:txBody>
      </p:sp>
      <p:sp>
        <p:nvSpPr>
          <p:cNvPr id="62" name="矩形 61"/>
          <p:cNvSpPr/>
          <p:nvPr/>
        </p:nvSpPr>
        <p:spPr>
          <a:xfrm>
            <a:off x="5715008" y="3394390"/>
            <a:ext cx="2927350" cy="707886"/>
          </a:xfrm>
          <a:prstGeom prst="rect">
            <a:avLst/>
          </a:prstGeom>
        </p:spPr>
        <p:txBody>
          <a:bodyPr wrap="square">
            <a:spAutoFit/>
          </a:bodyPr>
          <a:lstStyle/>
          <a:p>
            <a:pPr lvl="0" algn="ctr" eaLnBrk="1" hangingPunct="1">
              <a:buFont typeface="Arial" panose="020B0604020202020204" pitchFamily="34" charset="0"/>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中国驻外使（领）馆</a:t>
            </a:r>
          </a:p>
          <a:p>
            <a:pPr lvl="0" algn="ctr" eaLnBrk="1" hangingPunct="1">
              <a:buFont typeface="Arial" panose="020B0604020202020204" pitchFamily="34" charset="0"/>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教育(</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文化)</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处（组）</a:t>
            </a:r>
          </a:p>
        </p:txBody>
      </p:sp>
      <p:sp>
        <p:nvSpPr>
          <p:cNvPr id="63" name="TextBox 62"/>
          <p:cNvSpPr txBox="1"/>
          <p:nvPr/>
        </p:nvSpPr>
        <p:spPr>
          <a:xfrm>
            <a:off x="3197245" y="3539223"/>
            <a:ext cx="487680" cy="483235"/>
          </a:xfrm>
          <a:prstGeom prst="rect">
            <a:avLst/>
          </a:prstGeom>
          <a:noFill/>
          <a:effectLst>
            <a:outerShdw blurRad="12700" dist="12700" dir="2700000" algn="tl" rotWithShape="0">
              <a:prstClr val="black">
                <a:alpha val="40000"/>
              </a:prstClr>
            </a:outerShdw>
          </a:effectLst>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回</a:t>
            </a:r>
          </a:p>
        </p:txBody>
      </p:sp>
      <p:sp>
        <p:nvSpPr>
          <p:cNvPr id="64" name="矩形 63"/>
          <p:cNvSpPr/>
          <p:nvPr/>
        </p:nvSpPr>
        <p:spPr>
          <a:xfrm>
            <a:off x="365510" y="3494796"/>
            <a:ext cx="3063482" cy="1077218"/>
          </a:xfrm>
          <a:prstGeom prst="rect">
            <a:avLst/>
          </a:prstGeom>
        </p:spPr>
        <p:txBody>
          <a:bodyPr wrap="square">
            <a:spAutoFit/>
          </a:bodyPr>
          <a:lstStyle/>
          <a:p>
            <a:pPr lvl="0" algn="ctr" eaLnBrk="1" hangingPunct="1">
              <a:buFont typeface="Arial" panose="020B0604020202020204" pitchFamily="34" charset="0"/>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申请人</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单位</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学校、</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ctr" eaLnBrk="1" hangingPunct="1">
              <a:buFont typeface="Arial" panose="020B0604020202020204" pitchFamily="34" charset="0"/>
              <a:buNone/>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国家留学基金委秘书处、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ctr" eaLnBrk="1" hangingPunct="1">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mn-ea"/>
              </a:rPr>
              <a:t>教育部留学</a:t>
            </a:r>
            <a:r>
              <a:rPr lang="zh-CN" altLang="en-US" sz="2400" b="1" dirty="0" smtClean="0">
                <a:solidFill>
                  <a:srgbClr val="FF0000"/>
                </a:solidFill>
                <a:latin typeface="微软雅黑" panose="020B0503020204020204" pitchFamily="34" charset="-122"/>
                <a:ea typeface="微软雅黑" panose="020B0503020204020204" pitchFamily="34" charset="-122"/>
                <a:sym typeface="+mn-ea"/>
              </a:rPr>
              <a:t>服务中心</a:t>
            </a: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p:txBody>
      </p:sp>
      <p:pic>
        <p:nvPicPr>
          <p:cNvPr id="22531" name="Picture 10" descr="can2"/>
          <p:cNvPicPr>
            <a:picLocks noChangeAspect="1"/>
          </p:cNvPicPr>
          <p:nvPr/>
        </p:nvPicPr>
        <p:blipFill>
          <a:blip r:embed="rId4"/>
          <a:stretch>
            <a:fillRect/>
          </a:stretch>
        </p:blipFill>
        <p:spPr>
          <a:xfrm>
            <a:off x="3608607" y="2075805"/>
            <a:ext cx="1465580" cy="1463675"/>
          </a:xfrm>
          <a:prstGeom prst="rect">
            <a:avLst/>
          </a:prstGeom>
          <a:noFill/>
          <a:ln w="9525">
            <a:noFill/>
          </a:ln>
        </p:spPr>
      </p:pic>
      <p:sp>
        <p:nvSpPr>
          <p:cNvPr id="2" name="文本框 1"/>
          <p:cNvSpPr txBox="1"/>
          <p:nvPr/>
        </p:nvSpPr>
        <p:spPr>
          <a:xfrm>
            <a:off x="401955" y="320040"/>
            <a:ext cx="3434080" cy="613410"/>
          </a:xfrm>
          <a:prstGeom prst="rect">
            <a:avLst/>
          </a:prstGeom>
          <a:noFill/>
        </p:spPr>
        <p:txBody>
          <a:bodyPr wrap="none" rtlCol="0" anchor="t">
            <a:spAutoFit/>
          </a:bodyPr>
          <a:lstStyle/>
          <a:p>
            <a:r>
              <a:rPr lang="zh-CN" altLang="en-US" sz="3200" b="1">
                <a:solidFill>
                  <a:schemeClr val="bg2"/>
                </a:solidFill>
                <a:latin typeface="微软雅黑" panose="020B0503020204020204" pitchFamily="34" charset="-122"/>
                <a:ea typeface="微软雅黑" panose="020B0503020204020204" pitchFamily="34" charset="-122"/>
                <a:sym typeface="+mn-ea"/>
              </a:rPr>
              <a:t>公派留学服务体系</a:t>
            </a:r>
          </a:p>
        </p:txBody>
      </p:sp>
      <p:sp>
        <p:nvSpPr>
          <p:cNvPr id="25" name="等腰三角形 24"/>
          <p:cNvSpPr/>
          <p:nvPr/>
        </p:nvSpPr>
        <p:spPr>
          <a:xfrm rot="18035669">
            <a:off x="804350" y="-9236"/>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1283757">
            <a:off x="390313" y="20596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5968008">
            <a:off x="84575" y="59706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8" presetClass="emph" presetSubtype="0" fill="hold" grpId="1" nodeType="withEffect">
                                  <p:stCondLst>
                                    <p:cond delay="0"/>
                                  </p:stCondLst>
                                  <p:childTnLst>
                                    <p:animRot by="21600000">
                                      <p:cBhvr>
                                        <p:cTn id="12" dur="1600" fill="hold"/>
                                        <p:tgtEl>
                                          <p:spTgt spid="39"/>
                                        </p:tgtEl>
                                        <p:attrNameLst>
                                          <p:attrName>r</p:attrName>
                                        </p:attrNameLst>
                                      </p:cBhvr>
                                    </p:animRot>
                                  </p:childTnLst>
                                </p:cTn>
                              </p:par>
                              <p:par>
                                <p:cTn id="13" presetID="8" presetClass="emph" presetSubtype="0" fill="hold" grpId="1" nodeType="withEffect">
                                  <p:stCondLst>
                                    <p:cond delay="0"/>
                                  </p:stCondLst>
                                  <p:childTnLst>
                                    <p:animRot by="21600000">
                                      <p:cBhvr>
                                        <p:cTn id="14" dur="1600" fill="hold"/>
                                        <p:tgtEl>
                                          <p:spTgt spid="38"/>
                                        </p:tgtEl>
                                        <p:attrNameLst>
                                          <p:attrName>r</p:attrName>
                                        </p:attrNameLst>
                                      </p:cBhvr>
                                    </p:animRo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300" fill="hold"/>
                                        <p:tgtEl>
                                          <p:spTgt spid="45"/>
                                        </p:tgtEl>
                                        <p:attrNameLst>
                                          <p:attrName>ppt_x</p:attrName>
                                        </p:attrNameLst>
                                      </p:cBhvr>
                                      <p:tavLst>
                                        <p:tav tm="0">
                                          <p:val>
                                            <p:strVal val="0-#ppt_w/2"/>
                                          </p:val>
                                        </p:tav>
                                        <p:tav tm="100000">
                                          <p:val>
                                            <p:strVal val="#ppt_x"/>
                                          </p:val>
                                        </p:tav>
                                      </p:tavLst>
                                    </p:anim>
                                    <p:anim calcmode="lin" valueType="num">
                                      <p:cBhvr additive="base">
                                        <p:cTn id="25" dur="3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300" fill="hold"/>
                                        <p:tgtEl>
                                          <p:spTgt spid="60"/>
                                        </p:tgtEl>
                                        <p:attrNameLst>
                                          <p:attrName>ppt_x</p:attrName>
                                        </p:attrNameLst>
                                      </p:cBhvr>
                                      <p:tavLst>
                                        <p:tav tm="0">
                                          <p:val>
                                            <p:strVal val="1+#ppt_w/2"/>
                                          </p:val>
                                        </p:tav>
                                        <p:tav tm="100000">
                                          <p:val>
                                            <p:strVal val="#ppt_x"/>
                                          </p:val>
                                        </p:tav>
                                      </p:tavLst>
                                    </p:anim>
                                    <p:anim calcmode="lin" valueType="num">
                                      <p:cBhvr additive="base">
                                        <p:cTn id="36" dur="300" fill="hold"/>
                                        <p:tgtEl>
                                          <p:spTgt spid="60"/>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childTnLst>
                          </p:cTn>
                        </p:par>
                        <p:par>
                          <p:cTn id="43" fill="hold">
                            <p:stCondLst>
                              <p:cond delay="3000"/>
                            </p:stCondLst>
                            <p:childTnLst>
                              <p:par>
                                <p:cTn id="44" presetID="2" presetClass="entr" presetSubtype="2"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300" fill="hold"/>
                                        <p:tgtEl>
                                          <p:spTgt spid="62"/>
                                        </p:tgtEl>
                                        <p:attrNameLst>
                                          <p:attrName>ppt_x</p:attrName>
                                        </p:attrNameLst>
                                      </p:cBhvr>
                                      <p:tavLst>
                                        <p:tav tm="0">
                                          <p:val>
                                            <p:strVal val="1+#ppt_w/2"/>
                                          </p:val>
                                        </p:tav>
                                        <p:tav tm="100000">
                                          <p:val>
                                            <p:strVal val="#ppt_x"/>
                                          </p:val>
                                        </p:tav>
                                      </p:tavLst>
                                    </p:anim>
                                    <p:anim calcmode="lin" valueType="num">
                                      <p:cBhvr additive="base">
                                        <p:cTn id="47" dur="300" fill="hold"/>
                                        <p:tgtEl>
                                          <p:spTgt spid="62"/>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childTnLst>
                          </p:cTn>
                        </p:par>
                        <p:par>
                          <p:cTn id="54" fill="hold">
                            <p:stCondLst>
                              <p:cond delay="4000"/>
                            </p:stCondLst>
                            <p:childTnLst>
                              <p:par>
                                <p:cTn id="55" presetID="2" presetClass="entr" presetSubtype="8"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300" fill="hold"/>
                                        <p:tgtEl>
                                          <p:spTgt spid="64"/>
                                        </p:tgtEl>
                                        <p:attrNameLst>
                                          <p:attrName>ppt_x</p:attrName>
                                        </p:attrNameLst>
                                      </p:cBhvr>
                                      <p:tavLst>
                                        <p:tav tm="0">
                                          <p:val>
                                            <p:strVal val="0-#ppt_w/2"/>
                                          </p:val>
                                        </p:tav>
                                        <p:tav tm="100000">
                                          <p:val>
                                            <p:strVal val="#ppt_x"/>
                                          </p:val>
                                        </p:tav>
                                      </p:tavLst>
                                    </p:anim>
                                    <p:anim calcmode="lin" valueType="num">
                                      <p:cBhvr additive="base">
                                        <p:cTn id="58" dur="300" fill="hold"/>
                                        <p:tgtEl>
                                          <p:spTgt spid="64"/>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9"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100" fill="hold"/>
                                        <p:tgtEl>
                                          <p:spTgt spid="25"/>
                                        </p:tgtEl>
                                        <p:attrNameLst>
                                          <p:attrName>ppt_x</p:attrName>
                                        </p:attrNameLst>
                                      </p:cBhvr>
                                      <p:tavLst>
                                        <p:tav tm="0">
                                          <p:val>
                                            <p:strVal val="0-#ppt_w/2"/>
                                          </p:val>
                                        </p:tav>
                                        <p:tav tm="100000">
                                          <p:val>
                                            <p:strVal val="#ppt_x"/>
                                          </p:val>
                                        </p:tav>
                                      </p:tavLst>
                                    </p:anim>
                                    <p:anim calcmode="lin" valueType="num">
                                      <p:cBhvr additive="base">
                                        <p:cTn id="63" dur="1100" fill="hold"/>
                                        <p:tgtEl>
                                          <p:spTgt spid="25"/>
                                        </p:tgtEl>
                                        <p:attrNameLst>
                                          <p:attrName>ppt_y</p:attrName>
                                        </p:attrNameLst>
                                      </p:cBhvr>
                                      <p:tavLst>
                                        <p:tav tm="0">
                                          <p:val>
                                            <p:strVal val="0-#ppt_h/2"/>
                                          </p:val>
                                        </p:tav>
                                        <p:tav tm="100000">
                                          <p:val>
                                            <p:strVal val="#ppt_y"/>
                                          </p:val>
                                        </p:tav>
                                      </p:tavLst>
                                    </p:anim>
                                  </p:childTnLst>
                                </p:cTn>
                              </p:par>
                              <p:par>
                                <p:cTn id="64" presetID="8" presetClass="emph" presetSubtype="0" fill="hold" grpId="1" nodeType="withEffect">
                                  <p:stCondLst>
                                    <p:cond delay="0"/>
                                  </p:stCondLst>
                                  <p:childTnLst>
                                    <p:animRot by="21600000">
                                      <p:cBhvr>
                                        <p:cTn id="65" dur="1100" fill="hold"/>
                                        <p:tgtEl>
                                          <p:spTgt spid="25"/>
                                        </p:tgtEl>
                                        <p:attrNameLst>
                                          <p:attrName>r</p:attrName>
                                        </p:attrNameLst>
                                      </p:cBhvr>
                                    </p:animRot>
                                  </p:childTnLst>
                                </p:cTn>
                              </p:par>
                              <p:par>
                                <p:cTn id="66" presetID="2" presetClass="entr" presetSubtype="9" fill="hold" grpId="0" nodeType="withEffect">
                                  <p:stCondLst>
                                    <p:cond delay="60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1100" fill="hold"/>
                                        <p:tgtEl>
                                          <p:spTgt spid="26"/>
                                        </p:tgtEl>
                                        <p:attrNameLst>
                                          <p:attrName>ppt_x</p:attrName>
                                        </p:attrNameLst>
                                      </p:cBhvr>
                                      <p:tavLst>
                                        <p:tav tm="0">
                                          <p:val>
                                            <p:strVal val="0-#ppt_w/2"/>
                                          </p:val>
                                        </p:tav>
                                        <p:tav tm="100000">
                                          <p:val>
                                            <p:strVal val="#ppt_x"/>
                                          </p:val>
                                        </p:tav>
                                      </p:tavLst>
                                    </p:anim>
                                    <p:anim calcmode="lin" valueType="num">
                                      <p:cBhvr additive="base">
                                        <p:cTn id="69" dur="1100" fill="hold"/>
                                        <p:tgtEl>
                                          <p:spTgt spid="26"/>
                                        </p:tgtEl>
                                        <p:attrNameLst>
                                          <p:attrName>ppt_y</p:attrName>
                                        </p:attrNameLst>
                                      </p:cBhvr>
                                      <p:tavLst>
                                        <p:tav tm="0">
                                          <p:val>
                                            <p:strVal val="0-#ppt_h/2"/>
                                          </p:val>
                                        </p:tav>
                                        <p:tav tm="100000">
                                          <p:val>
                                            <p:strVal val="#ppt_y"/>
                                          </p:val>
                                        </p:tav>
                                      </p:tavLst>
                                    </p:anim>
                                  </p:childTnLst>
                                </p:cTn>
                              </p:par>
                              <p:par>
                                <p:cTn id="70" presetID="8" presetClass="emph" presetSubtype="0" fill="hold" grpId="1" nodeType="withEffect">
                                  <p:stCondLst>
                                    <p:cond delay="600"/>
                                  </p:stCondLst>
                                  <p:childTnLst>
                                    <p:animRot by="21600000">
                                      <p:cBhvr>
                                        <p:cTn id="71" dur="1100" fill="hold"/>
                                        <p:tgtEl>
                                          <p:spTgt spid="26"/>
                                        </p:tgtEl>
                                        <p:attrNameLst>
                                          <p:attrName>r</p:attrName>
                                        </p:attrNameLst>
                                      </p:cBhvr>
                                    </p:animRot>
                                  </p:childTnLst>
                                </p:cTn>
                              </p:par>
                              <p:par>
                                <p:cTn id="72" presetID="2" presetClass="entr" presetSubtype="9" fill="hold" grpId="0" nodeType="withEffect">
                                  <p:stCondLst>
                                    <p:cond delay="120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1100" fill="hold"/>
                                        <p:tgtEl>
                                          <p:spTgt spid="27"/>
                                        </p:tgtEl>
                                        <p:attrNameLst>
                                          <p:attrName>ppt_x</p:attrName>
                                        </p:attrNameLst>
                                      </p:cBhvr>
                                      <p:tavLst>
                                        <p:tav tm="0">
                                          <p:val>
                                            <p:strVal val="0-#ppt_w/2"/>
                                          </p:val>
                                        </p:tav>
                                        <p:tav tm="100000">
                                          <p:val>
                                            <p:strVal val="#ppt_x"/>
                                          </p:val>
                                        </p:tav>
                                      </p:tavLst>
                                    </p:anim>
                                    <p:anim calcmode="lin" valueType="num">
                                      <p:cBhvr additive="base">
                                        <p:cTn id="75" dur="1100" fill="hold"/>
                                        <p:tgtEl>
                                          <p:spTgt spid="27"/>
                                        </p:tgtEl>
                                        <p:attrNameLst>
                                          <p:attrName>ppt_y</p:attrName>
                                        </p:attrNameLst>
                                      </p:cBhvr>
                                      <p:tavLst>
                                        <p:tav tm="0">
                                          <p:val>
                                            <p:strVal val="0-#ppt_h/2"/>
                                          </p:val>
                                        </p:tav>
                                        <p:tav tm="100000">
                                          <p:val>
                                            <p:strVal val="#ppt_y"/>
                                          </p:val>
                                        </p:tav>
                                      </p:tavLst>
                                    </p:anim>
                                  </p:childTnLst>
                                </p:cTn>
                              </p:par>
                              <p:par>
                                <p:cTn id="76" presetID="8" presetClass="emph" presetSubtype="0" fill="hold" grpId="1" nodeType="withEffect">
                                  <p:stCondLst>
                                    <p:cond delay="1200"/>
                                  </p:stCondLst>
                                  <p:childTnLst>
                                    <p:animRot by="21600000">
                                      <p:cBhvr>
                                        <p:cTn id="77" dur="11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8" grpId="1" bldLvl="0" animBg="1"/>
      <p:bldP spid="39" grpId="0" bldLvl="0" animBg="1"/>
      <p:bldP spid="39" grpId="1" bldLvl="0" animBg="1"/>
      <p:bldP spid="44" grpId="0" bldLvl="0" animBg="1"/>
      <p:bldP spid="45" grpId="0"/>
      <p:bldP spid="59" grpId="0" bldLvl="0" animBg="1"/>
      <p:bldP spid="60" grpId="0"/>
      <p:bldP spid="61" grpId="0" bldLvl="0" animBg="1"/>
      <p:bldP spid="62" grpId="0"/>
      <p:bldP spid="63" grpId="0" bldLvl="0" animBg="1"/>
      <p:bldP spid="64" grpId="0"/>
      <p:bldP spid="25" grpId="0" bldLvl="0" animBg="1"/>
      <p:bldP spid="25" grpId="1" bldLvl="0" animBg="1"/>
      <p:bldP spid="26" grpId="0" bldLvl="0" animBg="1"/>
      <p:bldP spid="26" grpId="1" bldLvl="0" animBg="1"/>
      <p:bldP spid="27" grpId="0" bldLvl="0" animBg="1"/>
      <p:bldP spid="27" grpId="1"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p:cNvSpPr>
          <p:nvPr/>
        </p:nvSpPr>
        <p:spPr>
          <a:xfrm>
            <a:off x="71406" y="785830"/>
            <a:ext cx="8572560" cy="428625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lnSpc>
                <a:spcPct val="150000"/>
              </a:lnSpc>
              <a:buNone/>
            </a:pPr>
            <a:r>
              <a:rPr lang="zh-CN" altLang="en-US" sz="2400" b="1" dirty="0" smtClean="0">
                <a:solidFill>
                  <a:srgbClr val="FF0000"/>
                </a:solidFill>
                <a:latin typeface="微软雅黑" panose="020B0503020204020204" pitchFamily="34" charset="-122"/>
                <a:ea typeface="微软雅黑" panose="020B0503020204020204" pitchFamily="34" charset="-122"/>
              </a:rPr>
              <a:t>填写订票信息注意事项：</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lvl="1"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系统</a:t>
            </a:r>
            <a:r>
              <a:rPr lang="zh-CN" altLang="en-US" sz="2400" b="1" dirty="0">
                <a:solidFill>
                  <a:schemeClr val="tx1"/>
                </a:solidFill>
                <a:latin typeface="微软雅黑" panose="020B0503020204020204" pitchFamily="34" charset="-122"/>
                <a:ea typeface="微软雅黑" panose="020B0503020204020204" pitchFamily="34" charset="-122"/>
              </a:rPr>
              <a:t>中所填信息，将存入机票信息内，请认真填写，确保准确无误。如因提供信息错误而造成的一切损失，留学人员须自行承担。</a:t>
            </a:r>
          </a:p>
          <a:p>
            <a:pPr lvl="1" eaLnBrk="1" hangingPunct="1"/>
            <a:r>
              <a:rPr lang="zh-CN" altLang="en-US" sz="2400" b="1" dirty="0">
                <a:solidFill>
                  <a:schemeClr val="tx1"/>
                </a:solidFill>
                <a:latin typeface="微软雅黑" panose="020B0503020204020204" pitchFamily="34" charset="-122"/>
                <a:ea typeface="微软雅黑" panose="020B0503020204020204" pitchFamily="34" charset="-122"/>
              </a:rPr>
              <a:t>确认机场代码：</a:t>
            </a:r>
          </a:p>
          <a:p>
            <a:pPr lvl="2" eaLnBrk="1" hangingPunct="1"/>
            <a:r>
              <a:rPr lang="zh-CN" altLang="en-US" dirty="0">
                <a:solidFill>
                  <a:schemeClr val="tx1"/>
                </a:solidFill>
                <a:latin typeface="微软雅黑" panose="020B0503020204020204" pitchFamily="34" charset="-122"/>
                <a:ea typeface="微软雅黑" panose="020B0503020204020204" pitchFamily="34" charset="-122"/>
              </a:rPr>
              <a:t>方法</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：咨询国外导师或同学</a:t>
            </a:r>
          </a:p>
          <a:p>
            <a:pPr lvl="2" eaLnBrk="1" hangingPunct="1"/>
            <a:r>
              <a:rPr lang="zh-CN" altLang="en-US" dirty="0">
                <a:solidFill>
                  <a:schemeClr val="tx1"/>
                </a:solidFill>
                <a:latin typeface="微软雅黑" panose="020B0503020204020204" pitchFamily="34" charset="-122"/>
                <a:ea typeface="微软雅黑" panose="020B0503020204020204" pitchFamily="34" charset="-122"/>
              </a:rPr>
              <a:t>方法</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机场三字代码查询参考网站</a:t>
            </a:r>
          </a:p>
          <a:p>
            <a:pPr lvl="1" eaLnBrk="1" hangingPunct="1"/>
            <a:r>
              <a:rPr lang="zh-CN" altLang="en-US" sz="2400" b="1" dirty="0">
                <a:solidFill>
                  <a:schemeClr val="tx1"/>
                </a:solidFill>
                <a:latin typeface="微软雅黑" panose="020B0503020204020204" pitchFamily="34" charset="-122"/>
                <a:ea typeface="微软雅黑" panose="020B0503020204020204" pitchFamily="34" charset="-122"/>
              </a:rPr>
              <a:t>填写的</a:t>
            </a:r>
            <a:r>
              <a:rPr lang="zh-CN" altLang="zh-CN" sz="2400" b="1" dirty="0">
                <a:solidFill>
                  <a:schemeClr val="tx1"/>
                </a:solidFill>
                <a:latin typeface="微软雅黑" panose="020B0503020204020204" pitchFamily="34" charset="-122"/>
                <a:ea typeface="微软雅黑" panose="020B0503020204020204" pitchFamily="34" charset="-122"/>
              </a:rPr>
              <a:t>出国时间须在签证有效期和资格有效期内</a:t>
            </a:r>
            <a:r>
              <a:rPr lang="zh-CN" altLang="en-US" sz="2400" b="1" dirty="0">
                <a:solidFill>
                  <a:schemeClr val="tx1"/>
                </a:solidFill>
                <a:latin typeface="微软雅黑" panose="020B0503020204020204" pitchFamily="34" charset="-122"/>
                <a:ea typeface="微软雅黑" panose="020B0503020204020204" pitchFamily="34" charset="-122"/>
              </a:rPr>
              <a:t>；</a:t>
            </a:r>
            <a:r>
              <a:rPr lang="zh-CN" altLang="zh-CN" sz="2400" b="1" dirty="0">
                <a:solidFill>
                  <a:schemeClr val="tx1"/>
                </a:solidFill>
                <a:latin typeface="微软雅黑" panose="020B0503020204020204" pitchFamily="34" charset="-122"/>
                <a:ea typeface="微软雅黑" panose="020B0503020204020204" pitchFamily="34" charset="-122"/>
              </a:rPr>
              <a:t>留学期限为三个月（含）以内留学人员请</a:t>
            </a:r>
            <a:r>
              <a:rPr lang="zh-CN" altLang="en-US" sz="2400" b="1" dirty="0">
                <a:solidFill>
                  <a:schemeClr val="tx1"/>
                </a:solidFill>
                <a:latin typeface="微软雅黑" panose="020B0503020204020204" pitchFamily="34" charset="-122"/>
                <a:ea typeface="微软雅黑" panose="020B0503020204020204" pitchFamily="34" charset="-122"/>
              </a:rPr>
              <a:t>填写往返机票的</a:t>
            </a:r>
            <a:r>
              <a:rPr lang="zh-CN" altLang="zh-CN" sz="2400" b="1" dirty="0">
                <a:solidFill>
                  <a:schemeClr val="tx1"/>
                </a:solidFill>
                <a:latin typeface="微软雅黑" panose="020B0503020204020204" pitchFamily="34" charset="-122"/>
                <a:ea typeface="微软雅黑" panose="020B0503020204020204" pitchFamily="34" charset="-122"/>
              </a:rPr>
              <a:t>时间</a:t>
            </a:r>
            <a:r>
              <a:rPr lang="zh-CN" altLang="en-US" sz="2400" b="1" dirty="0">
                <a:solidFill>
                  <a:schemeClr val="tx1"/>
                </a:solidFill>
                <a:latin typeface="微软雅黑" panose="020B0503020204020204" pitchFamily="34" charset="-122"/>
                <a:ea typeface="微软雅黑" panose="020B0503020204020204" pitchFamily="34" charset="-122"/>
              </a:rPr>
              <a:t>。</a:t>
            </a:r>
          </a:p>
        </p:txBody>
      </p:sp>
      <p:pic>
        <p:nvPicPr>
          <p:cNvPr id="3"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nvSpPr>
        <p:spPr>
          <a:xfrm>
            <a:off x="214282" y="427053"/>
            <a:ext cx="7858179" cy="435927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lnSpc>
                <a:spcPct val="150000"/>
              </a:lnSpc>
            </a:pPr>
            <a:endParaRPr lang="en-US" altLang="zh-CN" sz="2400" b="1" dirty="0">
              <a:solidFill>
                <a:schemeClr val="bg2"/>
              </a:solidFill>
              <a:latin typeface="Lantinghei SC Demibold"/>
              <a:ea typeface="Lantinghei SC Demibold"/>
            </a:endParaRPr>
          </a:p>
          <a:p>
            <a:pPr lvl="0" eaLnBrk="1" hangingPunct="1">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订票信息提交后：</a:t>
            </a:r>
            <a:endParaRPr lang="en-US" altLang="zh-CN" sz="2400" b="1" dirty="0">
              <a:solidFill>
                <a:srgbClr val="FF0000"/>
              </a:solidFill>
              <a:latin typeface="微软雅黑" panose="020B0503020204020204" pitchFamily="34" charset="-122"/>
              <a:ea typeface="微软雅黑" panose="020B0503020204020204" pitchFamily="34" charset="-122"/>
            </a:endParaRPr>
          </a:p>
          <a:p>
            <a:pPr lvl="1" eaLnBrk="1" hangingPunct="1"/>
            <a:r>
              <a:rPr lang="zh-CN" altLang="en-US" sz="2400" b="1" dirty="0">
                <a:solidFill>
                  <a:schemeClr val="tx1"/>
                </a:solidFill>
                <a:latin typeface="微软雅黑" panose="020B0503020204020204" pitchFamily="34" charset="-122"/>
                <a:ea typeface="微软雅黑" panose="020B0503020204020204" pitchFamily="34" charset="-122"/>
              </a:rPr>
              <a:t>我处工作人员审核订票信息后会有自动邮件通知留学人员审核通过，并在</a:t>
            </a:r>
            <a:r>
              <a:rPr lang="en-US" altLang="zh-CN" sz="2400" b="1" dirty="0">
                <a:solidFill>
                  <a:schemeClr val="tx1"/>
                </a:solidFill>
                <a:latin typeface="微软雅黑" panose="020B0503020204020204" pitchFamily="34" charset="-122"/>
                <a:ea typeface="微软雅黑" panose="020B0503020204020204" pitchFamily="34" charset="-122"/>
              </a:rPr>
              <a:t>2-3</a:t>
            </a:r>
            <a:r>
              <a:rPr lang="zh-CN" altLang="en-US" sz="2400" b="1" dirty="0">
                <a:solidFill>
                  <a:schemeClr val="tx1"/>
                </a:solidFill>
                <a:latin typeface="微软雅黑" panose="020B0503020204020204" pitchFamily="34" charset="-122"/>
                <a:ea typeface="微软雅黑" panose="020B0503020204020204" pitchFamily="34" charset="-122"/>
              </a:rPr>
              <a:t>个工作日内发送航班信息，请注意查收。如果提交申请后，超过</a:t>
            </a:r>
            <a:r>
              <a:rPr lang="en-US" altLang="zh-CN" sz="2400" b="1" dirty="0">
                <a:solidFill>
                  <a:schemeClr val="tx1"/>
                </a:solidFill>
                <a:latin typeface="微软雅黑" panose="020B0503020204020204" pitchFamily="34" charset="-122"/>
                <a:ea typeface="微软雅黑" panose="020B0503020204020204" pitchFamily="34" charset="-122"/>
              </a:rPr>
              <a:t>4</a:t>
            </a:r>
            <a:r>
              <a:rPr lang="zh-CN" altLang="en-US" sz="2400" b="1" dirty="0">
                <a:solidFill>
                  <a:schemeClr val="tx1"/>
                </a:solidFill>
                <a:latin typeface="微软雅黑" panose="020B0503020204020204" pitchFamily="34" charset="-122"/>
                <a:ea typeface="微软雅黑" panose="020B0503020204020204" pitchFamily="34" charset="-122"/>
              </a:rPr>
              <a:t>个工作日未收到任何回复，请拨打电话询问</a:t>
            </a:r>
            <a:r>
              <a:rPr lang="en-US" altLang="zh-CN" sz="2400" b="1" dirty="0">
                <a:solidFill>
                  <a:srgbClr val="2186C3"/>
                </a:solidFill>
                <a:latin typeface="微软雅黑" panose="020B0503020204020204" pitchFamily="34" charset="-122"/>
                <a:ea typeface="微软雅黑" panose="020B0503020204020204" pitchFamily="34" charset="-122"/>
              </a:rPr>
              <a:t>010-62677800</a:t>
            </a:r>
            <a:r>
              <a:rPr lang="zh-CN" altLang="en-US" sz="2400" b="1" dirty="0">
                <a:solidFill>
                  <a:srgbClr val="2186C3"/>
                </a:solidFill>
                <a:latin typeface="微软雅黑" panose="020B0503020204020204" pitchFamily="34" charset="-122"/>
                <a:ea typeface="微软雅黑" panose="020B0503020204020204" pitchFamily="34" charset="-122"/>
              </a:rPr>
              <a:t>转</a:t>
            </a:r>
            <a:r>
              <a:rPr lang="en-US" altLang="zh-CN" sz="2400" b="1" dirty="0">
                <a:solidFill>
                  <a:srgbClr val="2186C3"/>
                </a:solidFill>
                <a:latin typeface="微软雅黑" panose="020B0503020204020204" pitchFamily="34" charset="-122"/>
                <a:ea typeface="微软雅黑" panose="020B0503020204020204" pitchFamily="34" charset="-122"/>
              </a:rPr>
              <a:t>1</a:t>
            </a:r>
            <a:r>
              <a:rPr lang="zh-CN" altLang="en-US" sz="2400" b="1" dirty="0">
                <a:solidFill>
                  <a:schemeClr val="tx1"/>
                </a:solidFill>
                <a:latin typeface="微软雅黑" panose="020B0503020204020204" pitchFamily="34" charset="-122"/>
                <a:ea typeface="微软雅黑" panose="020B0503020204020204" pitchFamily="34" charset="-122"/>
              </a:rPr>
              <a:t>或发送邮件至相应的订票邮箱咨询。</a:t>
            </a:r>
          </a:p>
        </p:txBody>
      </p:sp>
      <p:pic>
        <p:nvPicPr>
          <p:cNvPr id="3"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矩形 4"/>
          <p:cNvSpPr>
            <a:spLocks noChangeArrowheads="1"/>
          </p:cNvSpPr>
          <p:nvPr/>
        </p:nvSpPr>
        <p:spPr bwMode="auto">
          <a:xfrm>
            <a:off x="-214346" y="761067"/>
            <a:ext cx="9107170" cy="4596765"/>
          </a:xfrm>
          <a:prstGeom prst="rect">
            <a:avLst/>
          </a:prstGeom>
          <a:noFill/>
          <a:ln w="9525">
            <a:noFill/>
            <a:miter lim="800000"/>
          </a:ln>
        </p:spPr>
        <p:txBody>
          <a:bodyPr/>
          <a:lstStyle/>
          <a:p>
            <a:pPr lvl="1" indent="0" eaLnBrk="1" hangingPunct="1">
              <a:buFont typeface="Arial" panose="020B0604020202020204" pitchFamily="34" charset="0"/>
              <a:buNone/>
            </a:pPr>
            <a:endParaRPr lang="en-US" altLang="zh-CN"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p>
            <a:pPr marL="742950" lvl="1" indent="-285750" eaLnBrk="1" hangingPunct="1">
              <a:lnSpc>
                <a:spcPct val="120000"/>
              </a:lnSpc>
              <a:buFont typeface="Arial" panose="020B0604020202020204" pitchFamily="34" charset="0"/>
              <a:buChar char="–"/>
            </a:pP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阅读邮件中的航线信息，如认可请回复</a:t>
            </a:r>
            <a:r>
              <a:rPr lang="en-US" altLang="zh-CN"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a:t>
            </a: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确认出票</a:t>
            </a:r>
            <a:r>
              <a:rPr lang="en-US" altLang="zh-CN"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a:t>
            </a:r>
          </a:p>
          <a:p>
            <a:pPr marL="742950" lvl="1" indent="-285750" eaLnBrk="1" hangingPunct="1">
              <a:lnSpc>
                <a:spcPct val="120000"/>
              </a:lnSpc>
              <a:buFont typeface="Arial" panose="020B0604020202020204" pitchFamily="34" charset="0"/>
              <a:buChar char="–"/>
            </a:pP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回复“确认出票”后，我中心工作人员会及时出票，并不再回复邮件</a:t>
            </a:r>
          </a:p>
          <a:p>
            <a:pPr marL="742950" lvl="1" indent="-285750" eaLnBrk="1" hangingPunct="1">
              <a:lnSpc>
                <a:spcPct val="120000"/>
              </a:lnSpc>
              <a:buFont typeface="Arial" panose="020B0604020202020204" pitchFamily="34" charset="0"/>
              <a:buChar char="–"/>
            </a:pP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回复“确认出票”后</a:t>
            </a:r>
            <a:r>
              <a:rPr lang="en-US" altLang="zh-CN"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2-3</a:t>
            </a: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个工作日，可以通过在手机上下载“航旅纵横”</a:t>
            </a:r>
            <a:r>
              <a:rPr lang="en-US" altLang="zh-CN"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APP</a:t>
            </a: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查询出票情况；或登录系统查看票号信息（收到自动邮件提示后可查询）</a:t>
            </a:r>
          </a:p>
          <a:p>
            <a:pPr marL="742950" lvl="1" indent="-285750" eaLnBrk="1" hangingPunct="1">
              <a:lnSpc>
                <a:spcPct val="120000"/>
              </a:lnSpc>
              <a:buFont typeface="Arial" panose="020B0604020202020204" pitchFamily="34" charset="0"/>
              <a:buChar char="–"/>
            </a:pP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出票前请核查签证、出国留学资格有效期，并确保个人航线信息准确。</a:t>
            </a:r>
          </a:p>
          <a:p>
            <a:pPr marL="742950" lvl="1" indent="-285750" eaLnBrk="1" hangingPunct="1">
              <a:lnSpc>
                <a:spcPct val="120000"/>
              </a:lnSpc>
              <a:buFont typeface="Arial" panose="020B0604020202020204" pitchFamily="34" charset="0"/>
              <a:buChar char="–"/>
            </a:pP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请留学人员在航空公司网站查询免费托运行李标准，按标准准备行李。</a:t>
            </a:r>
          </a:p>
          <a:p>
            <a:pPr marL="742950" lvl="1" indent="-285750" eaLnBrk="1" hangingPunct="1">
              <a:lnSpc>
                <a:spcPct val="120000"/>
              </a:lnSpc>
              <a:buFont typeface="Arial" panose="020B0604020202020204" pitchFamily="34" charset="0"/>
              <a:buChar char="–"/>
            </a:pPr>
            <a:r>
              <a:rPr lang="zh-CN" altLang="en-US" sz="21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出票后一般不可退改，如有特殊情况需退改者，需按照航空公司的相关要求缴纳退改票费用。</a:t>
            </a:r>
          </a:p>
        </p:txBody>
      </p:sp>
      <p:sp>
        <p:nvSpPr>
          <p:cNvPr id="88068" name="矩形 3"/>
          <p:cNvSpPr/>
          <p:nvPr/>
        </p:nvSpPr>
        <p:spPr>
          <a:xfrm>
            <a:off x="214282" y="431472"/>
            <a:ext cx="3878580" cy="640080"/>
          </a:xfrm>
          <a:prstGeom prst="rect">
            <a:avLst/>
          </a:prstGeom>
          <a:noFill/>
          <a:ln w="9525">
            <a:noFill/>
          </a:ln>
        </p:spPr>
        <p:txBody>
          <a:bodyPr wrap="none">
            <a:spAutoFit/>
          </a:bodyPr>
          <a:lstStyle/>
          <a:p>
            <a:pPr marL="342900" lvl="0" indent="-342900" eaLnBrk="1" hangingPunct="1">
              <a:lnSpc>
                <a:spcPct val="150000"/>
              </a:lnSpc>
              <a:spcBef>
                <a:spcPct val="20000"/>
              </a:spcBef>
              <a:buFont typeface="Arial" panose="020B0604020202020204" pitchFamily="34" charset="0"/>
              <a:buChar char="•"/>
            </a:pPr>
            <a:r>
              <a:rPr lang="zh-CN" altLang="en-US"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通过邮件查收航线信息：</a:t>
            </a:r>
            <a:endParaRPr lang="en-US" altLang="zh-CN" sz="24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nvSpPr>
        <p:spPr>
          <a:xfrm>
            <a:off x="252413" y="555625"/>
            <a:ext cx="8639175" cy="41148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订票时间</a:t>
            </a:r>
          </a:p>
          <a:p>
            <a:pPr lvl="1" eaLnBrk="1" hangingPunct="1"/>
            <a:r>
              <a:rPr lang="zh-CN" altLang="en-US" sz="2200" b="1" dirty="0">
                <a:solidFill>
                  <a:schemeClr val="tx1"/>
                </a:solidFill>
                <a:latin typeface="微软雅黑" panose="020B0503020204020204" pitchFamily="34" charset="-122"/>
                <a:ea typeface="微软雅黑" panose="020B0503020204020204" pitchFamily="34" charset="-122"/>
              </a:rPr>
              <a:t>原则上需至少提前</a:t>
            </a:r>
            <a:r>
              <a:rPr lang="en-US" altLang="zh-CN" sz="2200" b="1" dirty="0">
                <a:solidFill>
                  <a:schemeClr val="tx1"/>
                </a:solidFill>
                <a:latin typeface="微软雅黑" panose="020B0503020204020204" pitchFamily="34" charset="-122"/>
                <a:ea typeface="微软雅黑" panose="020B0503020204020204" pitchFamily="34" charset="-122"/>
              </a:rPr>
              <a:t>10</a:t>
            </a:r>
            <a:r>
              <a:rPr lang="zh-CN" altLang="en-US" sz="2200" b="1" dirty="0">
                <a:solidFill>
                  <a:schemeClr val="tx1"/>
                </a:solidFill>
                <a:latin typeface="微软雅黑" panose="020B0503020204020204" pitchFamily="34" charset="-122"/>
                <a:ea typeface="微软雅黑" panose="020B0503020204020204" pitchFamily="34" charset="-122"/>
              </a:rPr>
              <a:t>个工作日填写订票信息。</a:t>
            </a:r>
          </a:p>
          <a:p>
            <a:pPr lvl="0" eaLnBrk="1" hangingPunct="1">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航线订购原则</a:t>
            </a:r>
          </a:p>
          <a:p>
            <a:pPr lvl="1" eaLnBrk="1" hangingPunct="1"/>
            <a:r>
              <a:rPr lang="zh-CN" altLang="en-US" sz="2200" b="1" dirty="0">
                <a:solidFill>
                  <a:schemeClr val="tx1"/>
                </a:solidFill>
                <a:latin typeface="微软雅黑" panose="020B0503020204020204" pitchFamily="34" charset="-122"/>
                <a:ea typeface="微软雅黑" panose="020B0503020204020204" pitchFamily="34" charset="-122"/>
              </a:rPr>
              <a:t>订购的机票为经济舱，首选中国民航航班；未开通中国民航航班的，可选其他航空公司；非一站到达，需换乘航班时，应选与上述四家航空公司签有协议的其他航空公司的航班。</a:t>
            </a:r>
          </a:p>
          <a:p>
            <a:pPr lvl="1" eaLnBrk="1" hangingPunct="1"/>
            <a:r>
              <a:rPr lang="zh-CN" altLang="en-US" sz="2200" b="1" dirty="0">
                <a:solidFill>
                  <a:schemeClr val="tx1"/>
                </a:solidFill>
                <a:latin typeface="微软雅黑" panose="020B0503020204020204" pitchFamily="34" charset="-122"/>
                <a:ea typeface="微软雅黑" panose="020B0503020204020204" pitchFamily="34" charset="-122"/>
              </a:rPr>
              <a:t>我中心只负责国家公派留学人员的国际机票，如有家属随行，可在“中国留学网“</a:t>
            </a:r>
            <a:r>
              <a:rPr lang="en-US" altLang="zh-CN" sz="2200" b="1" dirty="0">
                <a:solidFill>
                  <a:schemeClr val="tx1"/>
                </a:solidFill>
                <a:latin typeface="微软雅黑" panose="020B0503020204020204" pitchFamily="34" charset="-122"/>
                <a:ea typeface="微软雅黑" panose="020B0503020204020204" pitchFamily="34" charset="-122"/>
              </a:rPr>
              <a:t>-“</a:t>
            </a:r>
            <a:r>
              <a:rPr lang="zh-CN" altLang="en-US" sz="2200" b="1" dirty="0">
                <a:solidFill>
                  <a:schemeClr val="tx1"/>
                </a:solidFill>
                <a:latin typeface="微软雅黑" panose="020B0503020204020204" pitchFamily="34" charset="-122"/>
                <a:ea typeface="微软雅黑" panose="020B0503020204020204" pitchFamily="34" charset="-122"/>
              </a:rPr>
              <a:t>自费机票“页面查询相关信息：</a:t>
            </a:r>
          </a:p>
          <a:p>
            <a:pPr lvl="1" eaLnBrk="1" hangingPunct="1"/>
            <a:r>
              <a:rPr lang="en-US" altLang="zh-CN" sz="2200" b="1" dirty="0">
                <a:solidFill>
                  <a:srgbClr val="2186C3"/>
                </a:solidFill>
                <a:latin typeface="微软雅黑" panose="020B0503020204020204" pitchFamily="34" charset="-122"/>
                <a:ea typeface="微软雅黑" panose="020B0503020204020204" pitchFamily="34" charset="-122"/>
              </a:rPr>
              <a:t>http://www.cscse.edu.cn/publish/portal0/tab138/default.htm</a:t>
            </a:r>
          </a:p>
          <a:p>
            <a:pPr lvl="1" eaLnBrk="1" hangingPunct="1"/>
            <a:endParaRPr lang="en-US" altLang="zh-CN" sz="2200" b="1" dirty="0">
              <a:solidFill>
                <a:srgbClr val="2186C3"/>
              </a:solidFill>
              <a:latin typeface="微软雅黑" panose="020B0503020204020204" pitchFamily="34" charset="-122"/>
              <a:ea typeface="微软雅黑" panose="020B0503020204020204" pitchFamily="34" charset="-122"/>
            </a:endParaRPr>
          </a:p>
        </p:txBody>
      </p:sp>
      <p:pic>
        <p:nvPicPr>
          <p:cNvPr id="3"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nvSpPr>
        <p:spPr>
          <a:xfrm>
            <a:off x="1403350" y="492115"/>
            <a:ext cx="5097476" cy="650875"/>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3600" b="1" dirty="0">
                <a:solidFill>
                  <a:srgbClr val="FF0000"/>
                </a:solidFill>
                <a:latin typeface="微软雅黑" panose="020B0503020204020204" pitchFamily="34" charset="-122"/>
                <a:ea typeface="微软雅黑" panose="020B0503020204020204" pitchFamily="34" charset="-122"/>
              </a:rPr>
              <a:t>领取手续</a:t>
            </a:r>
          </a:p>
        </p:txBody>
      </p:sp>
      <p:sp>
        <p:nvSpPr>
          <p:cNvPr id="90115" name="Rectangle 3"/>
          <p:cNvSpPr>
            <a:spLocks noGrp="1"/>
          </p:cNvSpPr>
          <p:nvPr/>
        </p:nvSpPr>
        <p:spPr>
          <a:xfrm>
            <a:off x="285720" y="1416053"/>
            <a:ext cx="8501121" cy="3013085"/>
          </a:xfrm>
          <a:prstGeom prst="rect">
            <a:avLst/>
          </a:prstGeom>
          <a:noFill/>
          <a:ln w="9525">
            <a:noFill/>
          </a:ln>
        </p:spPr>
        <p:txBody>
          <a:bodyPr vert="horz" wrap="square" lIns="91440" tIns="45720" rIns="91440" bIns="45720" anchor="t"/>
          <a:lstStyle>
            <a:lvl1pPr lvl="0">
              <a:defRPr sz="2800"/>
            </a:lvl1pPr>
            <a:lvl2pPr lvl="1">
              <a:defRPr sz="2400"/>
            </a:lvl2pPr>
            <a:lvl3pPr lvl="2">
              <a:defRPr sz="2000"/>
            </a:lvl3pPr>
            <a:lvl4pPr lvl="3">
              <a:defRPr sz="1800"/>
            </a:lvl4pPr>
            <a:lvl5pPr lvl="4">
              <a:defRPr sz="1800"/>
            </a:lvl5pPr>
          </a:lstStyle>
          <a:p>
            <a:pPr lvl="0" defTabSz="0" eaLnBrk="1" hangingPunct="1">
              <a:lnSpc>
                <a:spcPct val="150000"/>
              </a:lnSpc>
              <a:tabLst>
                <a:tab pos="266700" algn="l"/>
                <a:tab pos="405130" algn="l"/>
                <a:tab pos="471805" algn="l"/>
              </a:tabLst>
            </a:pPr>
            <a:r>
              <a:rPr lang="zh-CN" altLang="en-US" sz="2400" b="1" dirty="0" smtClean="0">
                <a:solidFill>
                  <a:schemeClr val="tx1"/>
                </a:solidFill>
                <a:latin typeface="微软雅黑" panose="020B0503020204020204" pitchFamily="34" charset="-122"/>
                <a:ea typeface="微软雅黑" panose="020B0503020204020204" pitchFamily="34" charset="-122"/>
              </a:rPr>
              <a:t>领取</a:t>
            </a:r>
            <a:r>
              <a:rPr lang="zh-CN" altLang="en-US" sz="2400" b="1" dirty="0">
                <a:solidFill>
                  <a:srgbClr val="FF0000"/>
                </a:solidFill>
                <a:latin typeface="微软雅黑" panose="020B0503020204020204" pitchFamily="34" charset="-122"/>
                <a:ea typeface="微软雅黑" panose="020B0503020204020204" pitchFamily="34" charset="-122"/>
              </a:rPr>
              <a:t>地点</a:t>
            </a:r>
            <a:r>
              <a:rPr lang="zh-CN" altLang="en-US" sz="2400" b="1" dirty="0">
                <a:solidFill>
                  <a:schemeClr val="tx1"/>
                </a:solidFill>
                <a:latin typeface="微软雅黑" panose="020B0503020204020204" pitchFamily="34" charset="-122"/>
                <a:ea typeface="微软雅黑" panose="020B0503020204020204" pitchFamily="34" charset="-122"/>
              </a:rPr>
              <a:t>：教育部留学服务中心服务</a:t>
            </a:r>
            <a:r>
              <a:rPr lang="zh-CN" altLang="en-US" sz="2400" b="1" dirty="0" smtClean="0">
                <a:solidFill>
                  <a:schemeClr val="tx1"/>
                </a:solidFill>
                <a:latin typeface="微软雅黑" panose="020B0503020204020204" pitchFamily="34" charset="-122"/>
                <a:ea typeface="微软雅黑" panose="020B0503020204020204" pitchFamily="34" charset="-122"/>
              </a:rPr>
              <a:t>大厅</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lvl="0" defTabSz="0" eaLnBrk="1" hangingPunct="1">
              <a:lnSpc>
                <a:spcPct val="150000"/>
              </a:lnSpc>
              <a:tabLst>
                <a:tab pos="266700" algn="l"/>
                <a:tab pos="405130" algn="l"/>
                <a:tab pos="471805" algn="l"/>
              </a:tabLst>
            </a:pPr>
            <a:r>
              <a:rPr lang="zh-CN" altLang="en-US" sz="2400" b="1" dirty="0" smtClean="0">
                <a:solidFill>
                  <a:schemeClr val="tx1"/>
                </a:solidFill>
                <a:latin typeface="微软雅黑" panose="020B0503020204020204" pitchFamily="34" charset="-122"/>
                <a:ea typeface="微软雅黑" panose="020B0503020204020204" pitchFamily="34" charset="-122"/>
              </a:rPr>
              <a:t>                 北京市</a:t>
            </a:r>
            <a:r>
              <a:rPr lang="zh-CN" altLang="en-US" sz="2400" b="1" dirty="0">
                <a:solidFill>
                  <a:schemeClr val="tx1"/>
                </a:solidFill>
                <a:latin typeface="微软雅黑" panose="020B0503020204020204" pitchFamily="34" charset="-122"/>
                <a:ea typeface="微软雅黑" panose="020B0503020204020204" pitchFamily="34" charset="-122"/>
              </a:rPr>
              <a:t>海淀区北四环西路</a:t>
            </a:r>
            <a:r>
              <a:rPr lang="en-US" altLang="zh-CN" sz="2400" b="1" dirty="0">
                <a:solidFill>
                  <a:schemeClr val="tx1"/>
                </a:solidFill>
                <a:latin typeface="微软雅黑" panose="020B0503020204020204" pitchFamily="34" charset="-122"/>
                <a:ea typeface="微软雅黑" panose="020B0503020204020204" pitchFamily="34" charset="-122"/>
              </a:rPr>
              <a:t>56</a:t>
            </a:r>
            <a:r>
              <a:rPr lang="zh-CN" altLang="en-US" sz="2400" b="1" dirty="0">
                <a:solidFill>
                  <a:schemeClr val="tx1"/>
                </a:solidFill>
                <a:latin typeface="微软雅黑" panose="020B0503020204020204" pitchFamily="34" charset="-122"/>
                <a:ea typeface="微软雅黑" panose="020B0503020204020204" pitchFamily="34" charset="-122"/>
              </a:rPr>
              <a:t>号辉煌时代大厦</a:t>
            </a:r>
            <a:r>
              <a:rPr lang="en-US" altLang="zh-CN" sz="2400" b="1" dirty="0">
                <a:solidFill>
                  <a:schemeClr val="tx1"/>
                </a:solidFill>
                <a:latin typeface="微软雅黑" panose="020B0503020204020204" pitchFamily="34" charset="-122"/>
                <a:ea typeface="微软雅黑" panose="020B0503020204020204" pitchFamily="34" charset="-122"/>
              </a:rPr>
              <a:t>6</a:t>
            </a:r>
            <a:r>
              <a:rPr lang="zh-CN" altLang="en-US" sz="2400" b="1" dirty="0" smtClean="0">
                <a:solidFill>
                  <a:schemeClr val="tx1"/>
                </a:solidFill>
                <a:latin typeface="微软雅黑" panose="020B0503020204020204" pitchFamily="34" charset="-122"/>
                <a:ea typeface="微软雅黑" panose="020B0503020204020204" pitchFamily="34" charset="-122"/>
              </a:rPr>
              <a:t>层</a:t>
            </a:r>
            <a:endParaRPr lang="zh-CN" altLang="en-US" sz="2400" b="1" dirty="0">
              <a:solidFill>
                <a:schemeClr val="tx1"/>
              </a:solidFill>
              <a:latin typeface="微软雅黑" panose="020B0503020204020204" pitchFamily="34" charset="-122"/>
              <a:ea typeface="微软雅黑" panose="020B0503020204020204" pitchFamily="34" charset="-122"/>
            </a:endParaRPr>
          </a:p>
          <a:p>
            <a:pPr lvl="0" defTabSz="0" eaLnBrk="1" hangingPunct="1">
              <a:lnSpc>
                <a:spcPct val="150000"/>
              </a:lnSpc>
              <a:tabLst>
                <a:tab pos="266700" algn="l"/>
                <a:tab pos="405130" algn="l"/>
                <a:tab pos="471805" algn="l"/>
              </a:tabLst>
            </a:pPr>
            <a:r>
              <a:rPr lang="zh-CN" altLang="en-US" sz="2400" b="1" dirty="0">
                <a:solidFill>
                  <a:schemeClr val="tx1"/>
                </a:solidFill>
                <a:latin typeface="微软雅黑" panose="020B0503020204020204" pitchFamily="34" charset="-122"/>
                <a:ea typeface="微软雅黑" panose="020B0503020204020204" pitchFamily="34" charset="-122"/>
              </a:rPr>
              <a:t>领取时需携带</a:t>
            </a:r>
            <a:r>
              <a:rPr lang="zh-CN" altLang="en-US" sz="2400" b="1" dirty="0">
                <a:solidFill>
                  <a:srgbClr val="FF0000"/>
                </a:solidFill>
                <a:latin typeface="微软雅黑" panose="020B0503020204020204" pitchFamily="34" charset="-122"/>
                <a:ea typeface="微软雅黑" panose="020B0503020204020204" pitchFamily="34" charset="-122"/>
              </a:rPr>
              <a:t>材料</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详见中国留学网</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公派留学</a:t>
            </a:r>
            <a:r>
              <a:rPr lang="en-US" altLang="zh-CN" sz="2400" b="1" dirty="0">
                <a:solidFill>
                  <a:schemeClr val="tx1"/>
                </a:solidFill>
                <a:latin typeface="微软雅黑" panose="020B0503020204020204" pitchFamily="34" charset="-122"/>
                <a:ea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rPr>
              <a:t>办理领取手续页面</a:t>
            </a:r>
          </a:p>
          <a:p>
            <a:pPr lvl="0" defTabSz="0" eaLnBrk="1" hangingPunct="1">
              <a:lnSpc>
                <a:spcPct val="150000"/>
              </a:lnSpc>
              <a:tabLst>
                <a:tab pos="266700" algn="l"/>
                <a:tab pos="405130" algn="l"/>
                <a:tab pos="471805" algn="l"/>
              </a:tabLst>
            </a:pPr>
            <a:r>
              <a:rPr lang="zh-CN" altLang="en-US" sz="2400" b="1" dirty="0">
                <a:solidFill>
                  <a:schemeClr val="tx1"/>
                </a:solidFill>
                <a:latin typeface="微软雅黑" panose="020B0503020204020204" pitchFamily="34" charset="-122"/>
                <a:ea typeface="微软雅黑" panose="020B0503020204020204" pitchFamily="34" charset="-122"/>
              </a:rPr>
              <a:t>注：如本人不便领取，可委托他人，必须有规定格式的委托书。</a:t>
            </a:r>
          </a:p>
        </p:txBody>
      </p:sp>
      <p:pic>
        <p:nvPicPr>
          <p:cNvPr id="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1911247"/>
            <a:ext cx="1224136" cy="369332"/>
          </a:xfrm>
          <a:prstGeom prst="rect">
            <a:avLst/>
          </a:prstGeom>
          <a:noFill/>
          <a:ln cmpd="sng">
            <a:solidFill>
              <a:schemeClr val="tx1"/>
            </a:solidFill>
          </a:ln>
        </p:spPr>
        <p:txBody>
          <a:bodyPr wrap="square" rtlCol="0">
            <a:spAutoFit/>
          </a:bodyPr>
          <a:lstStyle/>
          <a:p>
            <a:r>
              <a:rPr lang="zh-CN" altLang="en-US" b="1" dirty="0" smtClean="0">
                <a:latin typeface="微软雅黑" pitchFamily="34" charset="-122"/>
                <a:ea typeface="微软雅黑" pitchFamily="34" charset="-122"/>
              </a:rPr>
              <a:t>  </a:t>
            </a:r>
            <a:r>
              <a:rPr lang="zh-CN" altLang="en-US" b="1" dirty="0">
                <a:latin typeface="微软雅黑" pitchFamily="34" charset="-122"/>
                <a:ea typeface="微软雅黑" pitchFamily="34" charset="-122"/>
              </a:rPr>
              <a:t>人民币</a:t>
            </a:r>
          </a:p>
        </p:txBody>
      </p:sp>
      <p:sp>
        <p:nvSpPr>
          <p:cNvPr id="7" name="左大括号 6"/>
          <p:cNvSpPr/>
          <p:nvPr/>
        </p:nvSpPr>
        <p:spPr>
          <a:xfrm>
            <a:off x="1368120" y="1324150"/>
            <a:ext cx="504056" cy="145816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1944184" y="1216138"/>
            <a:ext cx="1152128" cy="369332"/>
          </a:xfrm>
          <a:prstGeom prst="rect">
            <a:avLst/>
          </a:prstGeom>
          <a:noFill/>
          <a:ln>
            <a:solidFill>
              <a:schemeClr val="tx1"/>
            </a:solidFill>
          </a:ln>
        </p:spPr>
        <p:txBody>
          <a:bodyPr wrap="square" rtlCol="0">
            <a:spAutoFit/>
          </a:bodyPr>
          <a:lstStyle/>
          <a:p>
            <a:r>
              <a:rPr lang="zh-CN" altLang="en-US"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邮 </a:t>
            </a:r>
            <a:r>
              <a:rPr lang="zh-CN" altLang="en-US" b="1" dirty="0">
                <a:latin typeface="微软雅黑" pitchFamily="34" charset="-122"/>
                <a:ea typeface="微软雅黑" pitchFamily="34" charset="-122"/>
              </a:rPr>
              <a:t>寄</a:t>
            </a:r>
          </a:p>
        </p:txBody>
      </p:sp>
      <p:sp>
        <p:nvSpPr>
          <p:cNvPr id="9" name="TextBox 8"/>
          <p:cNvSpPr txBox="1"/>
          <p:nvPr/>
        </p:nvSpPr>
        <p:spPr>
          <a:xfrm>
            <a:off x="1944184" y="2559319"/>
            <a:ext cx="1152128" cy="369332"/>
          </a:xfrm>
          <a:prstGeom prst="rect">
            <a:avLst/>
          </a:prstGeom>
          <a:noFill/>
          <a:ln>
            <a:solidFill>
              <a:schemeClr val="tx1"/>
            </a:solidFill>
          </a:ln>
        </p:spPr>
        <p:txBody>
          <a:bodyPr wrap="square" rtlCol="0">
            <a:spAutoFit/>
          </a:bodyPr>
          <a:lstStyle/>
          <a:p>
            <a:r>
              <a:rPr lang="zh-CN" altLang="en-US" dirty="0" smtClean="0"/>
              <a:t> </a:t>
            </a:r>
            <a:r>
              <a:rPr lang="zh-CN" altLang="en-US" b="1" dirty="0">
                <a:latin typeface="微软雅黑" pitchFamily="34" charset="-122"/>
                <a:ea typeface="微软雅黑" pitchFamily="34" charset="-122"/>
              </a:rPr>
              <a:t>现场领取</a:t>
            </a:r>
          </a:p>
        </p:txBody>
      </p:sp>
      <p:sp>
        <p:nvSpPr>
          <p:cNvPr id="11" name="TextBox 10"/>
          <p:cNvSpPr txBox="1"/>
          <p:nvPr/>
        </p:nvSpPr>
        <p:spPr>
          <a:xfrm>
            <a:off x="3600368" y="1000114"/>
            <a:ext cx="4186342" cy="923330"/>
          </a:xfrm>
          <a:prstGeom prst="rect">
            <a:avLst/>
          </a:prstGeom>
          <a:noFill/>
          <a:ln>
            <a:solidFill>
              <a:schemeClr val="tx1"/>
            </a:solidFill>
          </a:ln>
        </p:spPr>
        <p:txBody>
          <a:bodyPr wrap="square" rtlCol="0">
            <a:spAutoFit/>
          </a:bodyPr>
          <a:lstStyle/>
          <a:p>
            <a:r>
              <a:rPr lang="zh-CN" altLang="en-US" b="1" dirty="0" smtClean="0">
                <a:solidFill>
                  <a:schemeClr val="tx1"/>
                </a:solidFill>
                <a:latin typeface="微软雅黑" pitchFamily="34" charset="-122"/>
                <a:ea typeface="微软雅黑" pitchFamily="34" charset="-122"/>
              </a:rPr>
              <a:t>详</a:t>
            </a:r>
            <a:r>
              <a:rPr lang="zh-CN" altLang="en-US" b="1" dirty="0">
                <a:latin typeface="微软雅黑" pitchFamily="34" charset="-122"/>
                <a:ea typeface="微软雅黑" pitchFamily="34" charset="-122"/>
              </a:rPr>
              <a:t>见中国留学网</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公派留学</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通过</a:t>
            </a:r>
            <a:r>
              <a:rPr lang="en-US" altLang="zh-CN" b="1" dirty="0">
                <a:latin typeface="微软雅黑" pitchFamily="34" charset="-122"/>
                <a:ea typeface="微软雅黑" pitchFamily="34" charset="-122"/>
              </a:rPr>
              <a:t>EMS</a:t>
            </a:r>
            <a:r>
              <a:rPr lang="zh-CN" altLang="en-US" b="1" dirty="0">
                <a:latin typeface="微软雅黑" pitchFamily="34" charset="-122"/>
                <a:ea typeface="微软雅黑" pitchFamily="34" charset="-122"/>
              </a:rPr>
              <a:t>邮寄方式办理在线发放奖学金、报销签证费及领取报到证和相关材料</a:t>
            </a:r>
          </a:p>
        </p:txBody>
      </p:sp>
      <p:sp>
        <p:nvSpPr>
          <p:cNvPr id="13" name="TextBox 12"/>
          <p:cNvSpPr txBox="1"/>
          <p:nvPr/>
        </p:nvSpPr>
        <p:spPr>
          <a:xfrm>
            <a:off x="3528360" y="2081540"/>
            <a:ext cx="4258350" cy="646331"/>
          </a:xfrm>
          <a:prstGeom prst="rect">
            <a:avLst/>
          </a:prstGeom>
          <a:noFill/>
          <a:ln>
            <a:solidFill>
              <a:schemeClr val="tx1"/>
            </a:solidFill>
          </a:ln>
        </p:spPr>
        <p:txBody>
          <a:bodyPr wrap="square" rtlCol="0">
            <a:spAutoFit/>
          </a:bodyPr>
          <a:lstStyle/>
          <a:p>
            <a:r>
              <a:rPr lang="zh-CN" altLang="en-US" b="1" dirty="0" smtClean="0">
                <a:latin typeface="微软雅黑" pitchFamily="34" charset="-122"/>
                <a:ea typeface="微软雅黑" pitchFamily="34" charset="-122"/>
              </a:rPr>
              <a:t>携带</a:t>
            </a:r>
            <a:r>
              <a:rPr lang="zh-CN" altLang="en-US" b="1" dirty="0" smtClean="0">
                <a:solidFill>
                  <a:srgbClr val="0070C0"/>
                </a:solidFill>
                <a:latin typeface="微软雅黑" pitchFamily="34" charset="-122"/>
                <a:ea typeface="微软雅黑" pitchFamily="34" charset="-122"/>
              </a:rPr>
              <a:t>材料</a:t>
            </a:r>
            <a:r>
              <a:rPr lang="zh-CN" altLang="en-US" b="1" dirty="0" smtClean="0">
                <a:solidFill>
                  <a:schemeClr val="tx1"/>
                </a:solidFill>
                <a:latin typeface="微软雅黑" pitchFamily="34" charset="-122"/>
                <a:ea typeface="微软雅黑" pitchFamily="34" charset="-122"/>
              </a:rPr>
              <a:t>：详见中国留学网</a:t>
            </a:r>
            <a:r>
              <a:rPr lang="en-US" altLang="zh-CN" b="1" dirty="0" smtClean="0">
                <a:solidFill>
                  <a:schemeClr val="tx1"/>
                </a:solidFill>
                <a:latin typeface="微软雅黑" pitchFamily="34" charset="-122"/>
                <a:ea typeface="微软雅黑" pitchFamily="34" charset="-122"/>
              </a:rPr>
              <a:t>-</a:t>
            </a:r>
            <a:r>
              <a:rPr lang="zh-CN" altLang="en-US" b="1" dirty="0" smtClean="0">
                <a:solidFill>
                  <a:schemeClr val="tx1"/>
                </a:solidFill>
                <a:latin typeface="微软雅黑" pitchFamily="34" charset="-122"/>
                <a:ea typeface="微软雅黑" pitchFamily="34" charset="-122"/>
              </a:rPr>
              <a:t>公派留学</a:t>
            </a:r>
            <a:r>
              <a:rPr lang="en-US" altLang="zh-CN" b="1" dirty="0" smtClean="0">
                <a:solidFill>
                  <a:schemeClr val="tx1"/>
                </a:solidFill>
                <a:latin typeface="微软雅黑" pitchFamily="34" charset="-122"/>
                <a:ea typeface="微软雅黑" pitchFamily="34" charset="-122"/>
              </a:rPr>
              <a:t>-</a:t>
            </a:r>
            <a:r>
              <a:rPr lang="zh-CN" altLang="en-US" b="1" dirty="0" smtClean="0">
                <a:solidFill>
                  <a:schemeClr val="tx1"/>
                </a:solidFill>
                <a:latin typeface="微软雅黑" pitchFamily="34" charset="-122"/>
                <a:ea typeface="微软雅黑" pitchFamily="34" charset="-122"/>
              </a:rPr>
              <a:t>办理领取手续页面</a:t>
            </a:r>
            <a:endParaRPr lang="en-US" altLang="zh-CN" b="1" dirty="0" smtClean="0">
              <a:solidFill>
                <a:schemeClr val="tx1"/>
              </a:solidFill>
              <a:latin typeface="微软雅黑" pitchFamily="34" charset="-122"/>
              <a:ea typeface="微软雅黑" pitchFamily="34" charset="-122"/>
            </a:endParaRPr>
          </a:p>
        </p:txBody>
      </p:sp>
      <p:sp>
        <p:nvSpPr>
          <p:cNvPr id="14" name="左大括号 13"/>
          <p:cNvSpPr/>
          <p:nvPr/>
        </p:nvSpPr>
        <p:spPr>
          <a:xfrm>
            <a:off x="3168320" y="2296258"/>
            <a:ext cx="288032" cy="97210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TextBox 14"/>
          <p:cNvSpPr txBox="1"/>
          <p:nvPr/>
        </p:nvSpPr>
        <p:spPr>
          <a:xfrm>
            <a:off x="3528360" y="2899904"/>
            <a:ext cx="4258350" cy="923330"/>
          </a:xfrm>
          <a:prstGeom prst="rect">
            <a:avLst/>
          </a:prstGeom>
          <a:noFill/>
          <a:ln>
            <a:solidFill>
              <a:schemeClr val="tx1"/>
            </a:solidFill>
          </a:ln>
        </p:spPr>
        <p:txBody>
          <a:bodyPr wrap="square" rtlCol="0">
            <a:spAutoFit/>
          </a:bodyPr>
          <a:lstStyle/>
          <a:p>
            <a:r>
              <a:rPr lang="zh-CN" altLang="en-US" b="1" dirty="0" smtClean="0">
                <a:latin typeface="微软雅黑" pitchFamily="34" charset="-122"/>
                <a:ea typeface="微软雅黑" pitchFamily="34" charset="-122"/>
              </a:rPr>
              <a:t>领取</a:t>
            </a:r>
            <a:r>
              <a:rPr lang="zh-CN" altLang="en-US" b="1" dirty="0" smtClean="0">
                <a:solidFill>
                  <a:srgbClr val="FF0000"/>
                </a:solidFill>
                <a:latin typeface="微软雅黑" pitchFamily="34" charset="-122"/>
                <a:ea typeface="微软雅黑" pitchFamily="34" charset="-122"/>
              </a:rPr>
              <a:t>时间</a:t>
            </a:r>
            <a:r>
              <a:rPr lang="zh-CN" altLang="en-US" b="1" dirty="0" smtClean="0">
                <a:solidFill>
                  <a:schemeClr val="tx1"/>
                </a:solidFill>
                <a:latin typeface="微软雅黑" pitchFamily="34" charset="-122"/>
                <a:ea typeface="微软雅黑" pitchFamily="34" charset="-122"/>
              </a:rPr>
              <a:t>：</a:t>
            </a:r>
            <a:r>
              <a:rPr lang="zh-CN" altLang="en-US" b="1" dirty="0">
                <a:latin typeface="微软雅黑" pitchFamily="34" charset="-122"/>
                <a:ea typeface="微软雅黑" pitchFamily="34" charset="-122"/>
              </a:rPr>
              <a:t>最早在收到机票行程单的第二个工作日下午</a:t>
            </a:r>
            <a:r>
              <a:rPr lang="en-US" altLang="zh-CN" b="1" dirty="0">
                <a:latin typeface="微软雅黑" pitchFamily="34" charset="-122"/>
                <a:ea typeface="微软雅黑" pitchFamily="34" charset="-122"/>
              </a:rPr>
              <a:t>3</a:t>
            </a:r>
            <a:r>
              <a:rPr lang="zh-CN" altLang="en-US" b="1" dirty="0">
                <a:latin typeface="微软雅黑" pitchFamily="34" charset="-122"/>
                <a:ea typeface="微软雅黑" pitchFamily="34" charset="-122"/>
              </a:rPr>
              <a:t>点以后办理领取手续（不包括国家法定节假日）</a:t>
            </a:r>
          </a:p>
        </p:txBody>
      </p:sp>
      <p:cxnSp>
        <p:nvCxnSpPr>
          <p:cNvPr id="20" name="直接连接符 19"/>
          <p:cNvCxnSpPr/>
          <p:nvPr/>
        </p:nvCxnSpPr>
        <p:spPr>
          <a:xfrm>
            <a:off x="720048" y="2242252"/>
            <a:ext cx="0" cy="2052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720048" y="4294480"/>
            <a:ext cx="6480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40128" y="3972186"/>
            <a:ext cx="6840760" cy="1200329"/>
          </a:xfrm>
          <a:prstGeom prst="rect">
            <a:avLst/>
          </a:prstGeom>
          <a:noFill/>
          <a:ln>
            <a:solidFill>
              <a:schemeClr val="tx1"/>
            </a:solidFill>
          </a:ln>
        </p:spPr>
        <p:txBody>
          <a:bodyPr wrap="square" rtlCol="0">
            <a:spAutoFit/>
          </a:bodyPr>
          <a:lstStyle/>
          <a:p>
            <a:r>
              <a:rPr lang="zh-CN" altLang="en-US" b="1" dirty="0">
                <a:solidFill>
                  <a:srgbClr val="00B050"/>
                </a:solidFill>
                <a:latin typeface="微软雅黑" pitchFamily="34" charset="-122"/>
                <a:ea typeface="微软雅黑" pitchFamily="34" charset="-122"/>
              </a:rPr>
              <a:t>具体</a:t>
            </a:r>
            <a:r>
              <a:rPr lang="zh-CN" altLang="en-US" b="1" dirty="0" smtClean="0">
                <a:solidFill>
                  <a:srgbClr val="00B050"/>
                </a:solidFill>
                <a:latin typeface="微软雅黑" pitchFamily="34" charset="-122"/>
                <a:ea typeface="微软雅黑" pitchFamily="34" charset="-122"/>
              </a:rPr>
              <a:t>说明</a:t>
            </a:r>
            <a:r>
              <a:rPr lang="zh-CN" altLang="en-US" b="1" dirty="0" smtClean="0">
                <a:latin typeface="微软雅黑" pitchFamily="34" charset="-122"/>
                <a:ea typeface="微软雅黑" pitchFamily="34" charset="-122"/>
              </a:rPr>
              <a:t>详</a:t>
            </a:r>
            <a:r>
              <a:rPr lang="zh-CN" altLang="en-US" b="1" dirty="0">
                <a:latin typeface="微软雅黑" pitchFamily="34" charset="-122"/>
                <a:ea typeface="微软雅黑" pitchFamily="34" charset="-122"/>
              </a:rPr>
              <a:t>见中国留学网</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公派留学</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关于在线发放奖学金和报销签证费的</a:t>
            </a:r>
            <a:r>
              <a:rPr lang="zh-CN" altLang="en-US" b="1" dirty="0" smtClean="0">
                <a:latin typeface="微软雅黑" pitchFamily="34" charset="-122"/>
                <a:ea typeface="微软雅黑" pitchFamily="34" charset="-122"/>
              </a:rPr>
              <a:t>通知（</a:t>
            </a:r>
            <a:r>
              <a:rPr lang="en-US" altLang="zh-CN" b="1" dirty="0" smtClean="0">
                <a:latin typeface="微软雅黑" pitchFamily="34" charset="-122"/>
                <a:ea typeface="微软雅黑" pitchFamily="34" charset="-122"/>
              </a:rPr>
              <a:t> http://www.cscse.edu.cn/publish/portal0/tab68/info14879.htm </a:t>
            </a:r>
            <a:r>
              <a:rPr lang="zh-CN" altLang="en-US" b="1" dirty="0" smtClean="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sp>
        <p:nvSpPr>
          <p:cNvPr id="29" name="TextBox 28"/>
          <p:cNvSpPr txBox="1"/>
          <p:nvPr/>
        </p:nvSpPr>
        <p:spPr>
          <a:xfrm>
            <a:off x="1043608" y="141480"/>
            <a:ext cx="6100160" cy="646331"/>
          </a:xfrm>
          <a:prstGeom prst="rect">
            <a:avLst/>
          </a:prstGeom>
          <a:noFill/>
        </p:spPr>
        <p:txBody>
          <a:bodyPr wrap="square" rtlCol="0">
            <a:spAutoFit/>
          </a:bodyPr>
          <a:lstStyle/>
          <a:p>
            <a:pPr algn="ctr"/>
            <a:r>
              <a:rPr lang="zh-CN" altLang="en-US" sz="3600" b="1" dirty="0" smtClean="0">
                <a:solidFill>
                  <a:srgbClr val="FF0000"/>
                </a:solidFill>
                <a:latin typeface="微软雅黑" pitchFamily="34" charset="-122"/>
                <a:ea typeface="微软雅黑" pitchFamily="34" charset="-122"/>
              </a:rPr>
              <a:t>领取方式及时间</a:t>
            </a:r>
            <a:endParaRPr lang="zh-CN" altLang="en-US" sz="3600" b="1" dirty="0">
              <a:solidFill>
                <a:srgbClr val="FF0000"/>
              </a:solidFill>
              <a:latin typeface="微软雅黑" pitchFamily="34" charset="-122"/>
              <a:ea typeface="微软雅黑" pitchFamily="34" charset="-122"/>
            </a:endParaRPr>
          </a:p>
        </p:txBody>
      </p:sp>
      <p:cxnSp>
        <p:nvCxnSpPr>
          <p:cNvPr id="31" name="直接箭头连接符 30"/>
          <p:cNvCxnSpPr/>
          <p:nvPr/>
        </p:nvCxnSpPr>
        <p:spPr>
          <a:xfrm>
            <a:off x="3168320" y="1378156"/>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363666"/>
            <a:ext cx="5885846" cy="646331"/>
          </a:xfrm>
          <a:prstGeom prst="rect">
            <a:avLst/>
          </a:prstGeom>
          <a:noFill/>
        </p:spPr>
        <p:txBody>
          <a:bodyPr wrap="square" rtlCol="0">
            <a:spAutoFit/>
          </a:bodyPr>
          <a:lstStyle/>
          <a:p>
            <a:pPr algn="ctr"/>
            <a:r>
              <a:rPr lang="zh-CN" altLang="en-US" sz="3600" b="1" dirty="0" smtClean="0">
                <a:solidFill>
                  <a:srgbClr val="FF0000"/>
                </a:solidFill>
                <a:latin typeface="微软雅黑" pitchFamily="34" charset="-122"/>
                <a:ea typeface="微软雅黑" pitchFamily="34" charset="-122"/>
              </a:rPr>
              <a:t>领取方式及时间</a:t>
            </a:r>
            <a:endParaRPr lang="zh-CN" altLang="en-US" sz="3600" b="1" dirty="0">
              <a:solidFill>
                <a:srgbClr val="FF0000"/>
              </a:solidFill>
              <a:latin typeface="微软雅黑" pitchFamily="34" charset="-122"/>
              <a:ea typeface="微软雅黑" pitchFamily="34" charset="-122"/>
            </a:endParaRPr>
          </a:p>
        </p:txBody>
      </p:sp>
      <p:sp>
        <p:nvSpPr>
          <p:cNvPr id="3" name="TextBox 2"/>
          <p:cNvSpPr txBox="1"/>
          <p:nvPr/>
        </p:nvSpPr>
        <p:spPr>
          <a:xfrm>
            <a:off x="395536" y="2402763"/>
            <a:ext cx="1008112" cy="461665"/>
          </a:xfrm>
          <a:prstGeom prst="rect">
            <a:avLst/>
          </a:prstGeom>
          <a:noFill/>
          <a:ln>
            <a:solidFill>
              <a:schemeClr val="tx1"/>
            </a:solidFill>
          </a:ln>
        </p:spPr>
        <p:txBody>
          <a:bodyPr wrap="square" rtlCol="0">
            <a:spAutoFit/>
          </a:bodyPr>
          <a:lstStyle/>
          <a:p>
            <a:r>
              <a:rPr lang="zh-CN" altLang="en-US" dirty="0" smtClean="0"/>
              <a:t>  </a:t>
            </a:r>
            <a:r>
              <a:rPr lang="zh-CN" altLang="en-US" sz="2400" b="1" dirty="0">
                <a:latin typeface="微软雅黑" panose="020B0503020204020204" pitchFamily="34" charset="-122"/>
                <a:ea typeface="微软雅黑" panose="020B0503020204020204" pitchFamily="34" charset="-122"/>
              </a:rPr>
              <a:t>外 </a:t>
            </a:r>
            <a:r>
              <a:rPr lang="zh-CN" altLang="en-US" sz="2400" b="1" dirty="0" smtClean="0">
                <a:latin typeface="微软雅黑" panose="020B0503020204020204" pitchFamily="34" charset="-122"/>
                <a:ea typeface="微软雅黑" panose="020B0503020204020204" pitchFamily="34" charset="-122"/>
              </a:rPr>
              <a:t>币</a:t>
            </a:r>
            <a:endParaRPr lang="zh-CN" altLang="en-US" sz="2400" b="1" dirty="0">
              <a:latin typeface="微软雅黑" panose="020B0503020204020204" pitchFamily="34" charset="-122"/>
              <a:ea typeface="微软雅黑" panose="020B0503020204020204" pitchFamily="34" charset="-122"/>
            </a:endParaRPr>
          </a:p>
        </p:txBody>
      </p:sp>
      <p:sp>
        <p:nvSpPr>
          <p:cNvPr id="4" name="左大括号 3"/>
          <p:cNvSpPr/>
          <p:nvPr/>
        </p:nvSpPr>
        <p:spPr>
          <a:xfrm>
            <a:off x="1619672" y="1653648"/>
            <a:ext cx="288032" cy="178219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1979712" y="1545636"/>
            <a:ext cx="5949874" cy="830997"/>
          </a:xfrm>
          <a:prstGeom prst="rect">
            <a:avLst/>
          </a:prstGeom>
          <a:noFill/>
          <a:ln>
            <a:solidFill>
              <a:schemeClr val="tx1"/>
            </a:solidFill>
          </a:ln>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携带</a:t>
            </a:r>
            <a:r>
              <a:rPr lang="zh-CN" altLang="en-US" sz="2400" b="1" dirty="0" smtClean="0">
                <a:solidFill>
                  <a:srgbClr val="0070C0"/>
                </a:solidFill>
                <a:latin typeface="微软雅黑" panose="020B0503020204020204" pitchFamily="34" charset="-122"/>
                <a:ea typeface="微软雅黑" panose="020B0503020204020204" pitchFamily="34" charset="-122"/>
              </a:rPr>
              <a:t>材料</a:t>
            </a:r>
            <a:r>
              <a:rPr lang="zh-CN" altLang="en-US" sz="2400" b="1" dirty="0" smtClean="0">
                <a:solidFill>
                  <a:schemeClr val="tx1"/>
                </a:solidFill>
                <a:latin typeface="微软雅黑" panose="020B0503020204020204" pitchFamily="34" charset="-122"/>
                <a:ea typeface="微软雅黑" panose="020B0503020204020204" pitchFamily="34" charset="-122"/>
              </a:rPr>
              <a:t>：详见中国留学网</a:t>
            </a:r>
            <a:r>
              <a:rPr lang="en-US" altLang="zh-CN" sz="2400" b="1" dirty="0" smtClean="0">
                <a:solidFill>
                  <a:schemeClr val="tx1"/>
                </a:solidFill>
                <a:latin typeface="微软雅黑" panose="020B0503020204020204" pitchFamily="34" charset="-122"/>
                <a:ea typeface="微软雅黑" panose="020B0503020204020204" pitchFamily="34" charset="-122"/>
              </a:rPr>
              <a:t>-</a:t>
            </a:r>
            <a:r>
              <a:rPr lang="zh-CN" altLang="en-US" sz="2400" b="1" dirty="0" smtClean="0">
                <a:solidFill>
                  <a:schemeClr val="tx1"/>
                </a:solidFill>
                <a:latin typeface="微软雅黑" panose="020B0503020204020204" pitchFamily="34" charset="-122"/>
                <a:ea typeface="微软雅黑" panose="020B0503020204020204" pitchFamily="34" charset="-122"/>
              </a:rPr>
              <a:t>公派留学</a:t>
            </a:r>
            <a:r>
              <a:rPr lang="en-US" altLang="zh-CN" sz="2400" b="1" dirty="0" smtClean="0">
                <a:solidFill>
                  <a:schemeClr val="tx1"/>
                </a:solidFill>
                <a:latin typeface="微软雅黑" panose="020B0503020204020204" pitchFamily="34" charset="-122"/>
                <a:ea typeface="微软雅黑" panose="020B0503020204020204" pitchFamily="34" charset="-122"/>
              </a:rPr>
              <a:t>-</a:t>
            </a:r>
            <a:r>
              <a:rPr lang="zh-CN" altLang="en-US" sz="2400" b="1" dirty="0" smtClean="0">
                <a:solidFill>
                  <a:schemeClr val="tx1"/>
                </a:solidFill>
                <a:latin typeface="微软雅黑" panose="020B0503020204020204" pitchFamily="34" charset="-122"/>
                <a:ea typeface="微软雅黑" panose="020B0503020204020204" pitchFamily="34" charset="-122"/>
              </a:rPr>
              <a:t>办理领取手续页面</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979712" y="2959373"/>
            <a:ext cx="6021312" cy="1200329"/>
          </a:xfrm>
          <a:prstGeom prst="rect">
            <a:avLst/>
          </a:prstGeom>
          <a:noFill/>
          <a:ln>
            <a:solidFill>
              <a:schemeClr val="tx1"/>
            </a:solidFill>
          </a:ln>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领取</a:t>
            </a:r>
            <a:r>
              <a:rPr lang="zh-CN" altLang="en-US" sz="2400" b="1" dirty="0" smtClean="0">
                <a:solidFill>
                  <a:srgbClr val="FF0000"/>
                </a:solidFill>
                <a:latin typeface="微软雅黑" panose="020B0503020204020204" pitchFamily="34" charset="-122"/>
                <a:ea typeface="微软雅黑" panose="020B0503020204020204" pitchFamily="34" charset="-122"/>
              </a:rPr>
              <a:t>时间</a:t>
            </a:r>
            <a:r>
              <a:rPr lang="zh-CN" altLang="en-US" sz="2400" b="1" dirty="0" smtClean="0">
                <a:solidFill>
                  <a:schemeClr val="tx1"/>
                </a:solidFill>
                <a:latin typeface="微软雅黑" panose="020B0503020204020204" pitchFamily="34" charset="-122"/>
                <a:ea typeface="微软雅黑" panose="020B0503020204020204" pitchFamily="34" charset="-122"/>
              </a:rPr>
              <a:t>：出国前</a:t>
            </a:r>
            <a:r>
              <a:rPr lang="en-US" altLang="zh-CN" sz="2400" b="1" dirty="0" smtClean="0">
                <a:solidFill>
                  <a:schemeClr val="tx1"/>
                </a:solidFill>
                <a:latin typeface="微软雅黑" panose="020B0503020204020204" pitchFamily="34" charset="-122"/>
                <a:ea typeface="微软雅黑" panose="020B0503020204020204" pitchFamily="34" charset="-122"/>
              </a:rPr>
              <a:t>1-2</a:t>
            </a:r>
            <a:r>
              <a:rPr lang="zh-CN" altLang="en-US" sz="2400" b="1" dirty="0" smtClean="0">
                <a:solidFill>
                  <a:schemeClr val="tx1"/>
                </a:solidFill>
                <a:latin typeface="微软雅黑" panose="020B0503020204020204" pitchFamily="34" charset="-122"/>
                <a:ea typeface="微软雅黑" panose="020B0503020204020204" pitchFamily="34" charset="-122"/>
              </a:rPr>
              <a:t>个工作日上午</a:t>
            </a:r>
            <a:r>
              <a:rPr lang="en-US" altLang="zh-CN" sz="2400" b="1" dirty="0" smtClean="0">
                <a:solidFill>
                  <a:schemeClr val="tx1"/>
                </a:solidFill>
                <a:latin typeface="微软雅黑" panose="020B0503020204020204" pitchFamily="34" charset="-122"/>
                <a:ea typeface="微软雅黑" panose="020B0503020204020204" pitchFamily="34" charset="-122"/>
              </a:rPr>
              <a:t>11</a:t>
            </a:r>
            <a:r>
              <a:rPr lang="zh-CN" altLang="en-US" sz="2400" b="1" dirty="0" smtClean="0">
                <a:solidFill>
                  <a:schemeClr val="tx1"/>
                </a:solidFill>
                <a:latin typeface="微软雅黑" panose="020B0503020204020204" pitchFamily="34" charset="-122"/>
                <a:ea typeface="微软雅黑" panose="020B0503020204020204" pitchFamily="34" charset="-122"/>
              </a:rPr>
              <a:t>点之前（不包括双休日及法定节假日），如有特殊情况，可与我处预约提前办理领取手续。</a:t>
            </a:r>
            <a:endParaRPr lang="zh-CN" altLang="en-US" sz="2400" dirty="0" smtClean="0"/>
          </a:p>
        </p:txBody>
      </p:sp>
      <p:pic>
        <p:nvPicPr>
          <p:cNvPr id="7"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txBox="1"/>
          <p:nvPr/>
        </p:nvSpPr>
        <p:spPr>
          <a:xfrm>
            <a:off x="480060" y="685483"/>
            <a:ext cx="8183563" cy="3771900"/>
          </a:xfrm>
          <a:prstGeom prst="rect">
            <a:avLst/>
          </a:prstGeom>
          <a:noFill/>
          <a:ln w="9525">
            <a:noFill/>
          </a:ln>
        </p:spPr>
        <p:txBody>
          <a:bodyPr/>
          <a:lstStyle/>
          <a:p>
            <a:pPr marL="342900" lvl="0" indent="-342900" eaLnBrk="1" hangingPunct="1">
              <a:lnSpc>
                <a:spcPct val="150000"/>
              </a:lnSpc>
              <a:spcBef>
                <a:spcPct val="20000"/>
              </a:spcBef>
              <a:buFont typeface="Arial" panose="020B0604020202020204" pitchFamily="34" charset="0"/>
              <a:buChar char="•"/>
            </a:pPr>
            <a:r>
              <a:rPr lang="zh-CN" altLang="en-US" sz="28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留学人员将领取到下列材料：</a:t>
            </a:r>
          </a:p>
          <a:p>
            <a:pPr marL="342900" lvl="0" indent="-342900" eaLnBrk="1" hangingPunct="1">
              <a:lnSpc>
                <a:spcPct val="150000"/>
              </a:lnSpc>
              <a:spcBef>
                <a:spcPct val="20000"/>
              </a:spcBef>
              <a:buFont typeface="Arial" panose="020B0604020202020204" pitchFamily="34" charset="0"/>
              <a:buChar char="•"/>
            </a:pPr>
            <a:r>
              <a:rPr lang="en-US" altLang="zh-CN"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国家公派留学人员报到证明</a:t>
            </a:r>
          </a:p>
          <a:p>
            <a:pPr marL="342900" lvl="0" indent="-342900" eaLnBrk="1" hangingPunct="1">
              <a:lnSpc>
                <a:spcPct val="150000"/>
              </a:lnSpc>
              <a:spcBef>
                <a:spcPct val="20000"/>
              </a:spcBef>
              <a:buFont typeface="Arial" panose="020B0604020202020204" pitchFamily="34" charset="0"/>
              <a:buChar char="•"/>
            </a:pPr>
            <a:r>
              <a:rPr lang="en-US" altLang="zh-CN"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2.</a:t>
            </a:r>
            <a:r>
              <a:rPr lang="zh-CN" altLang="en-US"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护照（仅限在我处代办签证）</a:t>
            </a:r>
          </a:p>
          <a:p>
            <a:pPr marL="342900" lvl="0" indent="-342900" eaLnBrk="1" hangingPunct="1">
              <a:lnSpc>
                <a:spcPct val="150000"/>
              </a:lnSpc>
              <a:spcBef>
                <a:spcPct val="20000"/>
              </a:spcBef>
              <a:buFont typeface="Arial" panose="020B0604020202020204" pitchFamily="34" charset="0"/>
              <a:buChar char="•"/>
            </a:pPr>
            <a:r>
              <a:rPr lang="en-US" altLang="zh-CN"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3.</a:t>
            </a:r>
            <a:r>
              <a:rPr lang="zh-CN" altLang="en-US"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生活费</a:t>
            </a:r>
          </a:p>
          <a:p>
            <a:pPr marL="342900" lvl="0" indent="-342900" eaLnBrk="1" hangingPunct="1">
              <a:lnSpc>
                <a:spcPct val="150000"/>
              </a:lnSpc>
              <a:spcBef>
                <a:spcPct val="20000"/>
              </a:spcBef>
              <a:buFont typeface="Arial" panose="020B0604020202020204" pitchFamily="34" charset="0"/>
              <a:buChar char="•"/>
            </a:pPr>
            <a:r>
              <a:rPr lang="en-US" altLang="zh-CN"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4.</a:t>
            </a:r>
            <a:r>
              <a:rPr lang="zh-CN" altLang="en-US"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报销签证费（仅限自行办理签证</a:t>
            </a:r>
            <a:r>
              <a:rPr lang="zh-CN" altLang="en-US" sz="2800" b="1"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a:t>
            </a:r>
            <a:endParaRPr lang="zh-CN" altLang="en-US" sz="2800" b="1"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3"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nvSpPr>
        <p:spPr>
          <a:xfrm>
            <a:off x="1214414" y="428610"/>
            <a:ext cx="6172200" cy="650875"/>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3600" b="1" dirty="0">
                <a:solidFill>
                  <a:srgbClr val="FF0000"/>
                </a:solidFill>
                <a:latin typeface="微软雅黑" panose="020B0503020204020204" pitchFamily="34" charset="-122"/>
                <a:ea typeface="微软雅黑" panose="020B0503020204020204" pitchFamily="34" charset="-122"/>
              </a:rPr>
              <a:t>出国留学行前培训</a:t>
            </a:r>
          </a:p>
        </p:txBody>
      </p:sp>
      <p:sp>
        <p:nvSpPr>
          <p:cNvPr id="92163" name="内容占位符 2"/>
          <p:cNvSpPr>
            <a:spLocks noGrp="1"/>
          </p:cNvSpPr>
          <p:nvPr/>
        </p:nvSpPr>
        <p:spPr>
          <a:xfrm>
            <a:off x="785786" y="1285866"/>
            <a:ext cx="7389813" cy="37719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r>
              <a:rPr lang="zh-CN" altLang="en-US" sz="2700" b="1" dirty="0">
                <a:solidFill>
                  <a:schemeClr val="tx1"/>
                </a:solidFill>
                <a:latin typeface="微软雅黑" panose="020B0503020204020204" pitchFamily="34" charset="-122"/>
                <a:ea typeface="微软雅黑" panose="020B0503020204020204" pitchFamily="34" charset="-122"/>
              </a:rPr>
              <a:t>教育部委托教育部留学服务中心实施</a:t>
            </a:r>
          </a:p>
          <a:p>
            <a:pPr lvl="0" eaLnBrk="1" hangingPunct="1"/>
            <a:r>
              <a:rPr lang="zh-CN" altLang="en-US" sz="2700" b="1" dirty="0">
                <a:solidFill>
                  <a:schemeClr val="tx1"/>
                </a:solidFill>
                <a:latin typeface="微软雅黑" panose="020B0503020204020204" pitchFamily="34" charset="-122"/>
                <a:ea typeface="微软雅黑" panose="020B0503020204020204" pitchFamily="34" charset="-122"/>
              </a:rPr>
              <a:t>平安留学</a:t>
            </a:r>
            <a:r>
              <a:rPr lang="zh-CN" altLang="en-US" sz="2700" b="1" dirty="0" smtClean="0">
                <a:solidFill>
                  <a:schemeClr val="tx1"/>
                </a:solidFill>
                <a:latin typeface="微软雅黑" panose="020B0503020204020204" pitchFamily="34" charset="-122"/>
                <a:ea typeface="微软雅黑" panose="020B0503020204020204" pitchFamily="34" charset="-122"/>
              </a:rPr>
              <a:t>、</a:t>
            </a:r>
            <a:r>
              <a:rPr lang="zh-CN" altLang="en-US" sz="2700" b="1" dirty="0" smtClean="0">
                <a:latin typeface="微软雅黑" panose="020B0503020204020204" pitchFamily="34" charset="-122"/>
                <a:ea typeface="微软雅黑" panose="020B0503020204020204" pitchFamily="34" charset="-122"/>
              </a:rPr>
              <a:t>健康</a:t>
            </a:r>
            <a:r>
              <a:rPr lang="zh-CN" altLang="en-US" sz="2700" b="1" dirty="0" smtClean="0">
                <a:solidFill>
                  <a:schemeClr val="tx1"/>
                </a:solidFill>
                <a:latin typeface="微软雅黑" panose="020B0503020204020204" pitchFamily="34" charset="-122"/>
                <a:ea typeface="微软雅黑" panose="020B0503020204020204" pitchFamily="34" charset="-122"/>
              </a:rPr>
              <a:t>留学、</a:t>
            </a:r>
            <a:r>
              <a:rPr lang="zh-CN" altLang="en-US" sz="2700" b="1" dirty="0" smtClean="0">
                <a:latin typeface="微软雅黑" panose="020B0503020204020204" pitchFamily="34" charset="-122"/>
                <a:ea typeface="微软雅黑" panose="020B0503020204020204" pitchFamily="34" charset="-122"/>
              </a:rPr>
              <a:t>文明</a:t>
            </a:r>
            <a:r>
              <a:rPr lang="zh-CN" altLang="en-US" sz="2700" b="1" dirty="0" smtClean="0">
                <a:solidFill>
                  <a:schemeClr val="tx1"/>
                </a:solidFill>
                <a:latin typeface="微软雅黑" panose="020B0503020204020204" pitchFamily="34" charset="-122"/>
                <a:ea typeface="微软雅黑" panose="020B0503020204020204" pitchFamily="34" charset="-122"/>
              </a:rPr>
              <a:t>留学</a:t>
            </a:r>
            <a:r>
              <a:rPr lang="zh-CN" altLang="en-US" sz="2700" b="1" dirty="0">
                <a:solidFill>
                  <a:schemeClr val="tx1"/>
                </a:solidFill>
                <a:latin typeface="微软雅黑" panose="020B0503020204020204" pitchFamily="34" charset="-122"/>
                <a:ea typeface="微软雅黑" panose="020B0503020204020204" pitchFamily="34" charset="-122"/>
              </a:rPr>
              <a:t>、成功留学</a:t>
            </a:r>
          </a:p>
          <a:p>
            <a:pPr lvl="0" eaLnBrk="1" hangingPunct="1"/>
            <a:r>
              <a:rPr lang="zh-CN" altLang="en-US" sz="2700" b="1" dirty="0">
                <a:solidFill>
                  <a:schemeClr val="tx1"/>
                </a:solidFill>
                <a:latin typeface="微软雅黑" panose="020B0503020204020204" pitchFamily="34" charset="-122"/>
                <a:ea typeface="微软雅黑" panose="020B0503020204020204" pitchFamily="34" charset="-122"/>
              </a:rPr>
              <a:t>是派出的重要组成部分</a:t>
            </a:r>
          </a:p>
          <a:p>
            <a:pPr lvl="0" eaLnBrk="1" hangingPunct="1"/>
            <a:r>
              <a:rPr lang="zh-CN" altLang="en-US" sz="2700" b="1" dirty="0">
                <a:solidFill>
                  <a:schemeClr val="tx1"/>
                </a:solidFill>
                <a:latin typeface="微软雅黑" panose="020B0503020204020204" pitchFamily="34" charset="-122"/>
                <a:ea typeface="微软雅黑" panose="020B0503020204020204" pitchFamily="34" charset="-122"/>
              </a:rPr>
              <a:t>内外联动、走进高校、走进</a:t>
            </a:r>
            <a:r>
              <a:rPr lang="zh-CN" altLang="en-US" sz="2700" b="1" dirty="0" smtClean="0">
                <a:solidFill>
                  <a:schemeClr val="tx1"/>
                </a:solidFill>
                <a:latin typeface="微软雅黑" panose="020B0503020204020204" pitchFamily="34" charset="-122"/>
                <a:ea typeface="微软雅黑" panose="020B0503020204020204" pitchFamily="34" charset="-122"/>
              </a:rPr>
              <a:t>地方、走出国门</a:t>
            </a:r>
            <a:endParaRPr lang="zh-CN" altLang="en-US" sz="2700" b="1" dirty="0">
              <a:solidFill>
                <a:schemeClr val="tx1"/>
              </a:solidFill>
              <a:latin typeface="微软雅黑" panose="020B0503020204020204" pitchFamily="34" charset="-122"/>
              <a:ea typeface="微软雅黑" panose="020B0503020204020204" pitchFamily="34" charset="-122"/>
            </a:endParaRPr>
          </a:p>
          <a:p>
            <a:pPr lvl="0" eaLnBrk="1" hangingPunct="1"/>
            <a:r>
              <a:rPr lang="zh-CN" altLang="en-US" sz="2700" b="1" dirty="0">
                <a:solidFill>
                  <a:srgbClr val="2186C3"/>
                </a:solidFill>
                <a:latin typeface="微软雅黑" panose="020B0503020204020204" pitchFamily="34" charset="-122"/>
                <a:ea typeface="微软雅黑" panose="020B0503020204020204" pitchFamily="34" charset="-122"/>
              </a:rPr>
              <a:t>现场</a:t>
            </a:r>
            <a:r>
              <a:rPr lang="zh-CN" altLang="en-US" sz="2700" b="1" dirty="0" smtClean="0">
                <a:solidFill>
                  <a:schemeClr val="tx1"/>
                </a:solidFill>
                <a:latin typeface="微软雅黑" panose="020B0503020204020204" pitchFamily="34" charset="-122"/>
                <a:ea typeface="微软雅黑" panose="020B0503020204020204" pitchFamily="34" charset="-122"/>
              </a:rPr>
              <a:t>：贯穿全年，集中在5</a:t>
            </a:r>
            <a:r>
              <a:rPr lang="zh-CN" altLang="en-US" sz="2700" b="1" dirty="0">
                <a:solidFill>
                  <a:schemeClr val="tx1"/>
                </a:solidFill>
                <a:latin typeface="微软雅黑" panose="020B0503020204020204" pitchFamily="34" charset="-122"/>
                <a:ea typeface="微软雅黑" panose="020B0503020204020204" pitchFamily="34" charset="-122"/>
              </a:rPr>
              <a:t>-</a:t>
            </a:r>
            <a:r>
              <a:rPr lang="zh-CN" altLang="en-US" sz="2700" b="1" dirty="0" smtClean="0">
                <a:solidFill>
                  <a:schemeClr val="tx1"/>
                </a:solidFill>
                <a:latin typeface="微软雅黑" panose="020B0503020204020204" pitchFamily="34" charset="-122"/>
                <a:ea typeface="微软雅黑" panose="020B0503020204020204" pitchFamily="34" charset="-122"/>
              </a:rPr>
              <a:t>6月、不晚于</a:t>
            </a:r>
            <a:r>
              <a:rPr lang="en-US" altLang="zh-CN" sz="2700" b="1" dirty="0" smtClean="0">
                <a:solidFill>
                  <a:schemeClr val="tx1"/>
                </a:solidFill>
                <a:latin typeface="微软雅黑" panose="020B0503020204020204" pitchFamily="34" charset="-122"/>
                <a:ea typeface="微软雅黑" panose="020B0503020204020204" pitchFamily="34" charset="-122"/>
              </a:rPr>
              <a:t>11</a:t>
            </a:r>
            <a:r>
              <a:rPr lang="zh-CN" altLang="en-US" sz="2700" b="1" dirty="0" smtClean="0">
                <a:solidFill>
                  <a:schemeClr val="tx1"/>
                </a:solidFill>
                <a:latin typeface="微软雅黑" panose="020B0503020204020204" pitchFamily="34" charset="-122"/>
                <a:ea typeface="微软雅黑" panose="020B0503020204020204" pitchFamily="34" charset="-122"/>
              </a:rPr>
              <a:t>月。7-</a:t>
            </a:r>
            <a:r>
              <a:rPr lang="en-US" altLang="zh-CN" sz="2700" b="1" dirty="0" smtClean="0">
                <a:solidFill>
                  <a:schemeClr val="tx1"/>
                </a:solidFill>
                <a:latin typeface="微软雅黑" panose="020B0503020204020204" pitchFamily="34" charset="-122"/>
                <a:ea typeface="微软雅黑" panose="020B0503020204020204" pitchFamily="34" charset="-122"/>
              </a:rPr>
              <a:t>10</a:t>
            </a:r>
            <a:r>
              <a:rPr lang="zh-CN" altLang="en-US" sz="2700" b="1" dirty="0" smtClean="0">
                <a:solidFill>
                  <a:schemeClr val="tx1"/>
                </a:solidFill>
                <a:latin typeface="微软雅黑" panose="020B0503020204020204" pitchFamily="34" charset="-122"/>
                <a:ea typeface="微软雅黑" panose="020B0503020204020204" pitchFamily="34" charset="-122"/>
              </a:rPr>
              <a:t>月</a:t>
            </a:r>
            <a:r>
              <a:rPr lang="zh-CN" altLang="en-US" sz="2700" b="1" dirty="0" smtClean="0">
                <a:latin typeface="微软雅黑" panose="020B0503020204020204" pitchFamily="34" charset="-122"/>
                <a:ea typeface="微软雅黑" panose="020B0503020204020204" pitchFamily="34" charset="-122"/>
              </a:rPr>
              <a:t>项目团组、</a:t>
            </a:r>
            <a:r>
              <a:rPr lang="en-US" altLang="zh-CN" sz="2700" b="1" dirty="0" smtClean="0">
                <a:latin typeface="微软雅黑" panose="020B0503020204020204" pitchFamily="34" charset="-122"/>
                <a:ea typeface="微软雅黑" panose="020B0503020204020204" pitchFamily="34" charset="-122"/>
              </a:rPr>
              <a:t>9-10</a:t>
            </a:r>
            <a:r>
              <a:rPr lang="zh-CN" altLang="en-US" sz="2700" b="1" dirty="0" smtClean="0">
                <a:latin typeface="微软雅黑" panose="020B0503020204020204" pitchFamily="34" charset="-122"/>
                <a:ea typeface="微软雅黑" panose="020B0503020204020204" pitchFamily="34" charset="-122"/>
              </a:rPr>
              <a:t>月实景培训</a:t>
            </a:r>
            <a:endParaRPr lang="zh-CN" altLang="en-US" sz="2700" b="1" dirty="0">
              <a:solidFill>
                <a:schemeClr val="tx1"/>
              </a:solidFill>
              <a:latin typeface="微软雅黑" panose="020B0503020204020204" pitchFamily="34" charset="-122"/>
              <a:ea typeface="微软雅黑" panose="020B0503020204020204" pitchFamily="34" charset="-122"/>
            </a:endParaRPr>
          </a:p>
          <a:p>
            <a:pPr lvl="0" eaLnBrk="1" hangingPunct="1"/>
            <a:r>
              <a:rPr lang="zh-CN" altLang="en-US" sz="2700" b="1" dirty="0">
                <a:solidFill>
                  <a:srgbClr val="2186C3"/>
                </a:solidFill>
                <a:latin typeface="微软雅黑" panose="020B0503020204020204" pitchFamily="34" charset="-122"/>
                <a:ea typeface="微软雅黑" panose="020B0503020204020204" pitchFamily="34" charset="-122"/>
              </a:rPr>
              <a:t>在线</a:t>
            </a:r>
            <a:r>
              <a:rPr lang="zh-CN" altLang="en-US" sz="2700" b="1" dirty="0" smtClean="0">
                <a:solidFill>
                  <a:schemeClr val="tx1"/>
                </a:solidFill>
                <a:latin typeface="微软雅黑" panose="020B0503020204020204" pitchFamily="34" charset="-122"/>
                <a:ea typeface="微软雅黑" panose="020B0503020204020204" pitchFamily="34" charset="-122"/>
              </a:rPr>
              <a:t>：全年网络</a:t>
            </a:r>
            <a:r>
              <a:rPr lang="zh-CN" altLang="en-US" sz="2700" b="1" dirty="0">
                <a:solidFill>
                  <a:schemeClr val="tx1"/>
                </a:solidFill>
                <a:latin typeface="微软雅黑" panose="020B0503020204020204" pitchFamily="34" charset="-122"/>
                <a:ea typeface="微软雅黑" panose="020B0503020204020204" pitchFamily="34" charset="-122"/>
              </a:rPr>
              <a:t>视频课件</a:t>
            </a:r>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78850"/>
                                        </p:tgtEl>
                                        <p:attrNameLst>
                                          <p:attrName>style.visibility</p:attrName>
                                        </p:attrNameLst>
                                      </p:cBhvr>
                                      <p:to>
                                        <p:strVal val="visible"/>
                                      </p:to>
                                    </p:set>
                                    <p:animEffect transition="in" filter="wipe(left)">
                                      <p:cBhvr>
                                        <p:cTn id="7" dur="1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nvSpPr>
        <p:spPr>
          <a:xfrm>
            <a:off x="1214414" y="357172"/>
            <a:ext cx="6172200" cy="650875"/>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3600" b="1" dirty="0">
                <a:solidFill>
                  <a:srgbClr val="FF0000"/>
                </a:solidFill>
                <a:latin typeface="微软雅黑" panose="020B0503020204020204" pitchFamily="34" charset="-122"/>
                <a:ea typeface="微软雅黑" panose="020B0503020204020204" pitchFamily="34" charset="-122"/>
              </a:rPr>
              <a:t>出国留学行前培训</a:t>
            </a:r>
          </a:p>
        </p:txBody>
      </p:sp>
      <p:sp>
        <p:nvSpPr>
          <p:cNvPr id="92163" name="内容占位符 2"/>
          <p:cNvSpPr>
            <a:spLocks noGrp="1"/>
          </p:cNvSpPr>
          <p:nvPr/>
        </p:nvSpPr>
        <p:spPr>
          <a:xfrm>
            <a:off x="714348" y="1285866"/>
            <a:ext cx="7389813" cy="37719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r>
              <a:rPr lang="en-US" altLang="zh-CN" sz="2700" b="1" dirty="0" smtClean="0">
                <a:solidFill>
                  <a:schemeClr val="tx1"/>
                </a:solidFill>
                <a:latin typeface="微软雅黑" panose="020B0503020204020204" pitchFamily="34" charset="-122"/>
                <a:ea typeface="微软雅黑" panose="020B0503020204020204" pitchFamily="34" charset="-122"/>
              </a:rPr>
              <a:t>2018</a:t>
            </a:r>
            <a:r>
              <a:rPr lang="zh-CN" altLang="en-US" sz="2700" b="1" dirty="0" smtClean="0">
                <a:solidFill>
                  <a:schemeClr val="tx1"/>
                </a:solidFill>
                <a:latin typeface="微软雅黑" panose="020B0503020204020204" pitchFamily="34" charset="-122"/>
                <a:ea typeface="微软雅黑" panose="020B0503020204020204" pitchFamily="34" charset="-122"/>
              </a:rPr>
              <a:t>年顺应新形势新要求，工作模式改变</a:t>
            </a:r>
            <a:endParaRPr lang="zh-CN" altLang="en-US" sz="2700" b="1" dirty="0">
              <a:solidFill>
                <a:schemeClr val="tx1"/>
              </a:solidFill>
              <a:latin typeface="微软雅黑" panose="020B0503020204020204" pitchFamily="34" charset="-122"/>
              <a:ea typeface="微软雅黑" panose="020B0503020204020204" pitchFamily="34" charset="-122"/>
            </a:endParaRPr>
          </a:p>
          <a:p>
            <a:pPr lvl="0" eaLnBrk="1" hangingPunct="1"/>
            <a:r>
              <a:rPr lang="zh-CN" altLang="en-US" sz="2700" b="1" dirty="0" smtClean="0">
                <a:solidFill>
                  <a:srgbClr val="2186C3"/>
                </a:solidFill>
                <a:latin typeface="微软雅黑" panose="020B0503020204020204" pitchFamily="34" charset="-122"/>
                <a:ea typeface="微软雅黑" panose="020B0503020204020204" pitchFamily="34" charset="-122"/>
              </a:rPr>
              <a:t>协办院校</a:t>
            </a:r>
            <a:r>
              <a:rPr lang="zh-CN" altLang="en-US" sz="2700" b="1" dirty="0" smtClean="0">
                <a:solidFill>
                  <a:schemeClr val="tx1"/>
                </a:solidFill>
                <a:latin typeface="微软雅黑" panose="020B0503020204020204" pitchFamily="34" charset="-122"/>
                <a:ea typeface="微软雅黑" panose="020B0503020204020204" pitchFamily="34" charset="-122"/>
              </a:rPr>
              <a:t>：发挥自主性，结合当地情况和优势，积极开展行前培训</a:t>
            </a:r>
            <a:endParaRPr lang="zh-CN" altLang="en-US" sz="2700" b="1" dirty="0">
              <a:solidFill>
                <a:schemeClr val="tx1"/>
              </a:solidFill>
              <a:latin typeface="微软雅黑" panose="020B0503020204020204" pitchFamily="34" charset="-122"/>
              <a:ea typeface="微软雅黑" panose="020B0503020204020204" pitchFamily="34" charset="-122"/>
            </a:endParaRPr>
          </a:p>
          <a:p>
            <a:pPr lvl="0" eaLnBrk="1" hangingPunct="1"/>
            <a:r>
              <a:rPr lang="zh-CN" altLang="en-US" sz="2700" b="1" dirty="0" smtClean="0">
                <a:solidFill>
                  <a:srgbClr val="2186C3"/>
                </a:solidFill>
                <a:latin typeface="微软雅黑" panose="020B0503020204020204" pitchFamily="34" charset="-122"/>
                <a:ea typeface="微软雅黑" panose="020B0503020204020204" pitchFamily="34" charset="-122"/>
              </a:rPr>
              <a:t>留服中心</a:t>
            </a:r>
            <a:r>
              <a:rPr lang="zh-CN" altLang="en-US" sz="2700" b="1" dirty="0" smtClean="0">
                <a:solidFill>
                  <a:schemeClr val="tx1"/>
                </a:solidFill>
                <a:latin typeface="微软雅黑" panose="020B0503020204020204" pitchFamily="34" charset="-122"/>
                <a:ea typeface="微软雅黑" panose="020B0503020204020204" pitchFamily="34" charset="-122"/>
              </a:rPr>
              <a:t>：</a:t>
            </a:r>
            <a:r>
              <a:rPr lang="zh-CN" altLang="en-US" sz="2700" b="1" dirty="0" smtClean="0">
                <a:latin typeface="微软雅黑" panose="020B0503020204020204" pitchFamily="34" charset="-122"/>
                <a:ea typeface="微软雅黑" panose="020B0503020204020204" pitchFamily="34" charset="-122"/>
              </a:rPr>
              <a:t>协调、指导和支持培训活动及调研，平安留学网管理和维护，微信公众号发布、宣传推广活动、培训课程内容、通识类纸质教材、国别视频课件、实景培训、创建应急反馈机制、推荐部分专家、组织召开总结会等</a:t>
            </a:r>
            <a:endParaRPr lang="zh-CN" altLang="en-US" sz="2700" b="1" dirty="0">
              <a:latin typeface="微软雅黑" panose="020B0503020204020204" pitchFamily="34" charset="-122"/>
              <a:ea typeface="微软雅黑" panose="020B0503020204020204" pitchFamily="34" charset="-122"/>
            </a:endParaRPr>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78850"/>
                                        </p:tgtEl>
                                        <p:attrNameLst>
                                          <p:attrName>style.visibility</p:attrName>
                                        </p:attrNameLst>
                                      </p:cBhvr>
                                      <p:to>
                                        <p:strVal val="visible"/>
                                      </p:to>
                                    </p:set>
                                    <p:animEffect transition="in" filter="wipe(left)">
                                      <p:cBhvr>
                                        <p:cTn id="7" dur="1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55"/>
          <p:cNvSpPr/>
          <p:nvPr/>
        </p:nvSpPr>
        <p:spPr>
          <a:xfrm>
            <a:off x="6826170" y="2212174"/>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7030A0"/>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1"/>
          <p:cNvSpPr txBox="1">
            <a:spLocks/>
          </p:cNvSpPr>
          <p:nvPr/>
        </p:nvSpPr>
        <p:spPr>
          <a:xfrm>
            <a:off x="1752600" y="379866"/>
            <a:ext cx="5638800" cy="35352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chemeClr val="bg2"/>
                </a:solidFill>
                <a:effectLst/>
                <a:uLnTx/>
                <a:uFillTx/>
                <a:latin typeface="微软雅黑" panose="020B0503020204020204" pitchFamily="34" charset="-122"/>
                <a:ea typeface="微软雅黑" panose="020B0503020204020204" pitchFamily="34" charset="-122"/>
                <a:cs typeface="+mj-cs"/>
                <a:sym typeface="+mn-ea"/>
              </a:rPr>
              <a:t>公派留学服务总流程图</a:t>
            </a:r>
            <a:endParaRPr kumimoji="0" lang="zh-CN" altLang="en-US" sz="32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j-cs"/>
              <a:sym typeface="+mn-ea"/>
            </a:endParaRPr>
          </a:p>
        </p:txBody>
      </p:sp>
      <p:grpSp>
        <p:nvGrpSpPr>
          <p:cNvPr id="4" name="组合 3"/>
          <p:cNvGrpSpPr/>
          <p:nvPr/>
        </p:nvGrpSpPr>
        <p:grpSpPr>
          <a:xfrm>
            <a:off x="5765085" y="2211710"/>
            <a:ext cx="1671177" cy="1609411"/>
            <a:chOff x="6195615" y="2211710"/>
            <a:chExt cx="1671177" cy="1609411"/>
          </a:xfrm>
        </p:grpSpPr>
        <p:sp>
          <p:nvSpPr>
            <p:cNvPr id="5"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1">
                <a:lumMod val="65000"/>
                <a:lumOff val="3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7"/>
            <p:cNvSpPr txBox="1"/>
            <p:nvPr/>
          </p:nvSpPr>
          <p:spPr>
            <a:xfrm>
              <a:off x="6876256" y="2754805"/>
              <a:ext cx="569387"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05</a:t>
              </a:r>
              <a:endParaRPr lang="zh-CN" altLang="en-US" sz="2800" dirty="0">
                <a:solidFill>
                  <a:prstClr val="white"/>
                </a:solidFill>
                <a:latin typeface="Impact" panose="020B0806030902050204" pitchFamily="34" charset="0"/>
              </a:endParaRPr>
            </a:p>
          </p:txBody>
        </p:sp>
      </p:grpSp>
      <p:grpSp>
        <p:nvGrpSpPr>
          <p:cNvPr id="7" name="组合 6"/>
          <p:cNvGrpSpPr/>
          <p:nvPr/>
        </p:nvGrpSpPr>
        <p:grpSpPr>
          <a:xfrm>
            <a:off x="4470920" y="2211710"/>
            <a:ext cx="1773781" cy="1609411"/>
            <a:chOff x="4901450" y="2211710"/>
            <a:chExt cx="1773781" cy="1609411"/>
          </a:xfrm>
        </p:grpSpPr>
        <p:grpSp>
          <p:nvGrpSpPr>
            <p:cNvPr id="8" name="组合 5"/>
            <p:cNvGrpSpPr/>
            <p:nvPr/>
          </p:nvGrpSpPr>
          <p:grpSpPr>
            <a:xfrm>
              <a:off x="4901450" y="2211710"/>
              <a:ext cx="1773781" cy="1609411"/>
              <a:chOff x="1074198" y="2188917"/>
              <a:chExt cx="1773781" cy="1609411"/>
            </a:xfrm>
          </p:grpSpPr>
          <p:sp>
            <p:nvSpPr>
              <p:cNvPr id="10"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5583001" y="2754805"/>
              <a:ext cx="556563"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grpSp>
      <p:grpSp>
        <p:nvGrpSpPr>
          <p:cNvPr id="12" name="组合 7"/>
          <p:cNvGrpSpPr/>
          <p:nvPr/>
        </p:nvGrpSpPr>
        <p:grpSpPr>
          <a:xfrm>
            <a:off x="3256980" y="2211710"/>
            <a:ext cx="1773781" cy="1609411"/>
            <a:chOff x="3687510" y="2211710"/>
            <a:chExt cx="1773781" cy="1609411"/>
          </a:xfrm>
        </p:grpSpPr>
        <p:grpSp>
          <p:nvGrpSpPr>
            <p:cNvPr id="13" name="组合 8"/>
            <p:cNvGrpSpPr/>
            <p:nvPr/>
          </p:nvGrpSpPr>
          <p:grpSpPr>
            <a:xfrm>
              <a:off x="3687510" y="2211710"/>
              <a:ext cx="1773781" cy="1609411"/>
              <a:chOff x="1074198" y="2188917"/>
              <a:chExt cx="1773781" cy="1609411"/>
            </a:xfrm>
          </p:grpSpPr>
          <p:sp>
            <p:nvSpPr>
              <p:cNvPr id="15"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35"/>
            <p:cNvSpPr txBox="1"/>
            <p:nvPr/>
          </p:nvSpPr>
          <p:spPr>
            <a:xfrm>
              <a:off x="4369061" y="2754805"/>
              <a:ext cx="567784"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grpSp>
      <p:grpSp>
        <p:nvGrpSpPr>
          <p:cNvPr id="17" name="组合 12"/>
          <p:cNvGrpSpPr/>
          <p:nvPr/>
        </p:nvGrpSpPr>
        <p:grpSpPr>
          <a:xfrm>
            <a:off x="2043041" y="2211710"/>
            <a:ext cx="1773781" cy="1609411"/>
            <a:chOff x="2473571" y="2211710"/>
            <a:chExt cx="1773781" cy="1609411"/>
          </a:xfrm>
        </p:grpSpPr>
        <p:grpSp>
          <p:nvGrpSpPr>
            <p:cNvPr id="18" name="组合 13"/>
            <p:cNvGrpSpPr/>
            <p:nvPr/>
          </p:nvGrpSpPr>
          <p:grpSpPr>
            <a:xfrm>
              <a:off x="2473571" y="2211710"/>
              <a:ext cx="1773781" cy="1609411"/>
              <a:chOff x="1074198" y="2188917"/>
              <a:chExt cx="1773781" cy="1609411"/>
            </a:xfrm>
          </p:grpSpPr>
          <p:sp>
            <p:nvSpPr>
              <p:cNvPr id="20"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3155122" y="2754805"/>
              <a:ext cx="556563" cy="52322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grpSp>
      <p:grpSp>
        <p:nvGrpSpPr>
          <p:cNvPr id="22" name="组合 21"/>
          <p:cNvGrpSpPr/>
          <p:nvPr/>
        </p:nvGrpSpPr>
        <p:grpSpPr>
          <a:xfrm>
            <a:off x="829102" y="2211710"/>
            <a:ext cx="1773781" cy="1609411"/>
            <a:chOff x="1259632" y="2211710"/>
            <a:chExt cx="1773781" cy="1609411"/>
          </a:xfrm>
        </p:grpSpPr>
        <p:grpSp>
          <p:nvGrpSpPr>
            <p:cNvPr id="23" name="组合 17"/>
            <p:cNvGrpSpPr/>
            <p:nvPr/>
          </p:nvGrpSpPr>
          <p:grpSpPr>
            <a:xfrm>
              <a:off x="1259632" y="2211710"/>
              <a:ext cx="1773781" cy="1609411"/>
              <a:chOff x="1074198" y="2188917"/>
              <a:chExt cx="1773781" cy="1609411"/>
            </a:xfrm>
          </p:grpSpPr>
          <p:sp>
            <p:nvSpPr>
              <p:cNvPr id="25"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27" name="直接连接符 26"/>
          <p:cNvCxnSpPr/>
          <p:nvPr/>
        </p:nvCxnSpPr>
        <p:spPr>
          <a:xfrm flipV="1">
            <a:off x="1189142" y="1491630"/>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28" name="矩形 1"/>
          <p:cNvSpPr>
            <a:spLocks noChangeArrowheads="1"/>
          </p:cNvSpPr>
          <p:nvPr/>
        </p:nvSpPr>
        <p:spPr bwMode="auto">
          <a:xfrm>
            <a:off x="1299722" y="1431816"/>
            <a:ext cx="1893692" cy="1027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申请人向学校、科研机构申请</a:t>
            </a:r>
          </a:p>
          <a:p>
            <a:pPr algn="just">
              <a:defRPr/>
            </a:pP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29" name="直接连接符 28"/>
          <p:cNvCxnSpPr/>
          <p:nvPr/>
        </p:nvCxnSpPr>
        <p:spPr>
          <a:xfrm flipV="1">
            <a:off x="2376514" y="3761307"/>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30" name="矩形 1"/>
          <p:cNvSpPr>
            <a:spLocks noChangeArrowheads="1"/>
          </p:cNvSpPr>
          <p:nvPr/>
        </p:nvSpPr>
        <p:spPr bwMode="auto">
          <a:xfrm>
            <a:off x="2487094" y="4024104"/>
            <a:ext cx="189369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留学基金委选拔、</a:t>
            </a: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录取</a:t>
            </a: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a:p>
            <a:pPr algn="just">
              <a:defRPr/>
            </a:pP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31" name="直接连接符 30"/>
          <p:cNvCxnSpPr/>
          <p:nvPr/>
        </p:nvCxnSpPr>
        <p:spPr>
          <a:xfrm flipV="1">
            <a:off x="3439421" y="1491630"/>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32" name="矩形 1"/>
          <p:cNvSpPr>
            <a:spLocks noChangeArrowheads="1"/>
          </p:cNvSpPr>
          <p:nvPr/>
        </p:nvSpPr>
        <p:spPr bwMode="auto">
          <a:xfrm>
            <a:off x="3550001" y="1431816"/>
            <a:ext cx="1893692" cy="1027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p>
            <a:pPr algn="just">
              <a:defRPr/>
            </a:pPr>
            <a:r>
              <a:rPr lang="zh-CN" altLang="en-US" sz="2000" b="1" noProof="0" dirty="0">
                <a:ln/>
                <a:solidFill>
                  <a:srgbClr val="FF0000"/>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Lantinghei SC Demibold" charset="-122"/>
                <a:sym typeface="+mn-ea"/>
              </a:rPr>
              <a:t>教育部留服行前培训、派出手续</a:t>
            </a:r>
            <a:endParaRPr lang="zh-CN" altLang="en-US" sz="2000" b="1" kern="0" noProof="0" dirty="0">
              <a:ln/>
              <a:solidFill>
                <a:srgbClr val="FF0000"/>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Lantinghei SC Demibold" charset="-122"/>
              <a:sym typeface="+mn-ea"/>
            </a:endParaRPr>
          </a:p>
        </p:txBody>
      </p:sp>
      <p:cxnSp>
        <p:nvCxnSpPr>
          <p:cNvPr id="33" name="直接连接符 32"/>
          <p:cNvCxnSpPr/>
          <p:nvPr/>
        </p:nvCxnSpPr>
        <p:spPr>
          <a:xfrm flipV="1">
            <a:off x="4621056" y="3761307"/>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34" name="矩形 1"/>
          <p:cNvSpPr>
            <a:spLocks noChangeArrowheads="1"/>
          </p:cNvSpPr>
          <p:nvPr/>
        </p:nvSpPr>
        <p:spPr bwMode="auto">
          <a:xfrm>
            <a:off x="4731636" y="4024104"/>
            <a:ext cx="1893692" cy="72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驻外使领馆教育处组报到</a:t>
            </a: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cxnSp>
        <p:nvCxnSpPr>
          <p:cNvPr id="35" name="直接连接符 34"/>
          <p:cNvCxnSpPr/>
          <p:nvPr/>
        </p:nvCxnSpPr>
        <p:spPr>
          <a:xfrm flipV="1">
            <a:off x="5765085" y="1491630"/>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36" name="矩形 1"/>
          <p:cNvSpPr>
            <a:spLocks noChangeArrowheads="1"/>
          </p:cNvSpPr>
          <p:nvPr/>
        </p:nvSpPr>
        <p:spPr bwMode="auto">
          <a:xfrm>
            <a:off x="5875665" y="1431816"/>
            <a:ext cx="1893692" cy="72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defRPr/>
            </a:pPr>
            <a:r>
              <a:rPr lang="zh-CN" altLang="en-US" sz="2000" b="1" dirty="0">
                <a:solidFill>
                  <a:schemeClr val="tx1"/>
                </a:solidFill>
                <a:latin typeface="微软雅黑" panose="020B0503020204020204" pitchFamily="34" charset="-122"/>
                <a:ea typeface="微软雅黑" panose="020B0503020204020204" pitchFamily="34" charset="-122"/>
                <a:sym typeface="+mn-ea"/>
              </a:rPr>
              <a:t>回国前留学人员回国证明</a:t>
            </a:r>
            <a:endParaRPr lang="zh-CN" altLang="en-US" sz="2000" b="1" kern="0" dirty="0">
              <a:solidFill>
                <a:schemeClr val="tx1"/>
              </a:solidFill>
              <a:latin typeface="微软雅黑" panose="020B0503020204020204" pitchFamily="34" charset="-122"/>
              <a:ea typeface="微软雅黑" panose="020B0503020204020204" pitchFamily="34" charset="-122"/>
              <a:sym typeface="+mn-ea"/>
            </a:endParaRPr>
          </a:p>
        </p:txBody>
      </p:sp>
      <p:sp>
        <p:nvSpPr>
          <p:cNvPr id="37" name="TextBox 27"/>
          <p:cNvSpPr txBox="1"/>
          <p:nvPr/>
        </p:nvSpPr>
        <p:spPr>
          <a:xfrm>
            <a:off x="7769066" y="2782110"/>
            <a:ext cx="565785" cy="521970"/>
          </a:xfrm>
          <a:prstGeom prst="rect">
            <a:avLst/>
          </a:prstGeom>
          <a:noFill/>
        </p:spPr>
        <p:txBody>
          <a:bodyPr wrap="none" rtlCol="0">
            <a:spAutoFit/>
          </a:bodyPr>
          <a:lstStyle/>
          <a:p>
            <a:r>
              <a:rPr lang="en-US" altLang="zh-CN" sz="2800" dirty="0" smtClean="0">
                <a:solidFill>
                  <a:prstClr val="white"/>
                </a:solidFill>
                <a:latin typeface="Impact" panose="020B0806030902050204" pitchFamily="34" charset="0"/>
              </a:rPr>
              <a:t>06</a:t>
            </a:r>
          </a:p>
        </p:txBody>
      </p:sp>
      <p:cxnSp>
        <p:nvCxnSpPr>
          <p:cNvPr id="38" name="直接连接符 37"/>
          <p:cNvCxnSpPr/>
          <p:nvPr/>
        </p:nvCxnSpPr>
        <p:spPr>
          <a:xfrm flipV="1">
            <a:off x="6946820" y="3821445"/>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48152" y="2212345"/>
            <a:ext cx="1773781" cy="1609411"/>
            <a:chOff x="1259632" y="2211710"/>
            <a:chExt cx="1773781" cy="1609411"/>
          </a:xfrm>
        </p:grpSpPr>
        <p:grpSp>
          <p:nvGrpSpPr>
            <p:cNvPr id="40" name="组合 70"/>
            <p:cNvGrpSpPr/>
            <p:nvPr/>
          </p:nvGrpSpPr>
          <p:grpSpPr>
            <a:xfrm>
              <a:off x="1259632" y="2211710"/>
              <a:ext cx="1773781" cy="1609411"/>
              <a:chOff x="1074198" y="2188917"/>
              <a:chExt cx="1773781" cy="1609411"/>
            </a:xfrm>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44" name="直接连接符 43"/>
          <p:cNvCxnSpPr/>
          <p:nvPr/>
        </p:nvCxnSpPr>
        <p:spPr>
          <a:xfrm flipV="1">
            <a:off x="1208192" y="1492265"/>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865297" y="2224410"/>
            <a:ext cx="1773781" cy="1609411"/>
            <a:chOff x="1259632" y="2211710"/>
            <a:chExt cx="1773781" cy="1609411"/>
          </a:xfrm>
        </p:grpSpPr>
        <p:grpSp>
          <p:nvGrpSpPr>
            <p:cNvPr id="46" name="组合 76"/>
            <p:cNvGrpSpPr/>
            <p:nvPr/>
          </p:nvGrpSpPr>
          <p:grpSpPr>
            <a:xfrm>
              <a:off x="1259632" y="2211710"/>
              <a:ext cx="1773781" cy="1609411"/>
              <a:chOff x="1074198" y="2188917"/>
              <a:chExt cx="1773781" cy="1609411"/>
            </a:xfrm>
          </p:grpSpPr>
          <p:sp>
            <p:nvSpPr>
              <p:cNvPr id="48"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50" name="直接连接符 49"/>
          <p:cNvCxnSpPr/>
          <p:nvPr/>
        </p:nvCxnSpPr>
        <p:spPr>
          <a:xfrm flipV="1">
            <a:off x="1225337" y="1492900"/>
            <a:ext cx="0" cy="874660"/>
          </a:xfrm>
          <a:prstGeom prst="line">
            <a:avLst/>
          </a:prstGeom>
          <a:noFill/>
          <a:ln w="6350" cap="flat" cmpd="sng" algn="ctr">
            <a:solidFill>
              <a:srgbClr val="E6325C">
                <a:lumMod val="50000"/>
                <a:alpha val="99000"/>
              </a:srgbClr>
            </a:solidFill>
            <a:prstDash val="sysDash"/>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pic>
        <p:nvPicPr>
          <p:cNvPr id="51"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
        <p:nvSpPr>
          <p:cNvPr id="52" name="文本框 66"/>
          <p:cNvSpPr txBox="1"/>
          <p:nvPr/>
        </p:nvSpPr>
        <p:spPr>
          <a:xfrm flipH="1">
            <a:off x="7015480" y="3761105"/>
            <a:ext cx="1985676" cy="1027430"/>
          </a:xfrm>
          <a:prstGeom prst="rect">
            <a:avLst/>
          </a:prstGeom>
          <a:noFill/>
        </p:spPr>
        <p:txBody>
          <a:bodyPr wrap="square" rtlCol="0" anchor="t">
            <a:spAutoFit/>
          </a:bodyPr>
          <a:lstStyle/>
          <a:p>
            <a:r>
              <a:rPr lang="zh-CN" altLang="en-US" sz="2000" b="1" dirty="0">
                <a:solidFill>
                  <a:schemeClr val="tx1"/>
                </a:solidFill>
                <a:latin typeface="微软雅黑" panose="020B0503020204020204" pitchFamily="34" charset="-122"/>
                <a:ea typeface="微软雅黑" panose="020B0503020204020204" pitchFamily="34" charset="-122"/>
                <a:sym typeface="+mn-ea"/>
              </a:rPr>
              <a:t>回国后办理学位学历认证（攻读学位者）</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ox(in)">
                                      <p:cBhvr>
                                        <p:cTn id="12" dur="2000"/>
                                        <p:tgtEl>
                                          <p:spTgt spid="50"/>
                                        </p:tgtEl>
                                      </p:cBhvr>
                                    </p:animEffect>
                                  </p:childTnLst>
                                </p:cTn>
                              </p:par>
                              <p:par>
                                <p:cTn id="13" presetID="4"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ox(in)">
                                      <p:cBhvr>
                                        <p:cTn id="15" dur="2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2000"/>
                                        <p:tgtEl>
                                          <p:spTgt spid="17"/>
                                        </p:tgtEl>
                                      </p:cBhvr>
                                    </p:animEffect>
                                  </p:childTnLst>
                                </p:cTn>
                              </p:par>
                              <p:par>
                                <p:cTn id="27" presetID="4" presetClass="entr" presetSubtype="16"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2000"/>
                                        <p:tgtEl>
                                          <p:spTgt spid="12"/>
                                        </p:tgtEl>
                                      </p:cBhvr>
                                    </p:animEffect>
                                  </p:childTnLst>
                                </p:cTn>
                              </p:par>
                              <p:par>
                                <p:cTn id="41" presetID="4" presetClass="entr" presetSubtype="16"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ox(in)">
                                      <p:cBhvr>
                                        <p:cTn id="43" dur="20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ox(in)">
                                      <p:cBhvr>
                                        <p:cTn id="54" dur="2000"/>
                                        <p:tgtEl>
                                          <p:spTgt spid="7"/>
                                        </p:tgtEl>
                                      </p:cBhvr>
                                    </p:animEffect>
                                  </p:childTnLst>
                                </p:cTn>
                              </p:par>
                              <p:par>
                                <p:cTn id="55" presetID="4" presetClass="entr" presetSubtype="16"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ox(in)">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ox(in)">
                                      <p:cBhvr>
                                        <p:cTn id="68" dur="2000"/>
                                        <p:tgtEl>
                                          <p:spTgt spid="4"/>
                                        </p:tgtEl>
                                      </p:cBhvr>
                                    </p:animEffect>
                                  </p:childTnLst>
                                </p:cTn>
                              </p:par>
                              <p:par>
                                <p:cTn id="69" presetID="4" presetClass="entr" presetSubtype="16"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box(in)">
                                      <p:cBhvr>
                                        <p:cTn id="71" dur="20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ox(in)">
                                      <p:cBhvr>
                                        <p:cTn id="82" dur="2000"/>
                                        <p:tgtEl>
                                          <p:spTgt spid="3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box(in)">
                                      <p:cBhvr>
                                        <p:cTn id="85" dur="20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ppt_x"/>
                                          </p:val>
                                        </p:tav>
                                        <p:tav tm="100000">
                                          <p:val>
                                            <p:strVal val="#ppt_x"/>
                                          </p:val>
                                        </p:tav>
                                      </p:tavLst>
                                    </p:anim>
                                    <p:anim calcmode="lin" valueType="num">
                                      <p:cBhvr additive="base">
                                        <p:cTn id="9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p:bldP spid="30" grpId="0"/>
      <p:bldP spid="32" grpId="0"/>
      <p:bldP spid="34" grpId="0"/>
      <p:bldP spid="36" grpId="0"/>
      <p:bldP spid="5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nvSpPr>
        <p:spPr>
          <a:xfrm>
            <a:off x="958850" y="383540"/>
            <a:ext cx="6597650" cy="80010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平安留学行</a:t>
            </a:r>
            <a:r>
              <a:rPr lang="zh-CN" altLang="en-US" sz="3200" b="1" dirty="0">
                <a:solidFill>
                  <a:srgbClr val="FF0000"/>
                </a:solidFill>
                <a:latin typeface="微软雅黑" panose="020B0503020204020204" pitchFamily="34" charset="-122"/>
                <a:ea typeface="微软雅黑" panose="020B0503020204020204" pitchFamily="34" charset="-122"/>
              </a:rPr>
              <a:t>前培训网</a:t>
            </a:r>
            <a:br>
              <a:rPr lang="zh-CN" altLang="en-US" sz="3200" b="1" dirty="0">
                <a:solidFill>
                  <a:srgbClr val="FF0000"/>
                </a:solidFill>
                <a:latin typeface="微软雅黑" panose="020B0503020204020204" pitchFamily="34" charset="-122"/>
                <a:ea typeface="微软雅黑" panose="020B0503020204020204" pitchFamily="34" charset="-122"/>
              </a:rPr>
            </a:br>
            <a:r>
              <a:rPr lang="en-US" altLang="zh-CN" sz="3200" b="1" dirty="0">
                <a:solidFill>
                  <a:srgbClr val="FF0000"/>
                </a:solidFill>
                <a:latin typeface="微软雅黑" panose="020B0503020204020204" pitchFamily="34" charset="-122"/>
                <a:ea typeface="微软雅黑" panose="020B0503020204020204" pitchFamily="34" charset="-122"/>
              </a:rPr>
              <a:t>http://www.cgpx.org</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93187" name="Rectangle 3"/>
          <p:cNvSpPr>
            <a:spLocks noGrp="1"/>
          </p:cNvSpPr>
          <p:nvPr/>
        </p:nvSpPr>
        <p:spPr>
          <a:xfrm>
            <a:off x="1143000" y="1477963"/>
            <a:ext cx="6229350" cy="36576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lvl="0" eaLnBrk="1" hangingPunct="1">
              <a:lnSpc>
                <a:spcPct val="150000"/>
              </a:lnSpc>
              <a:buFont typeface="Wingdings" panose="05000000000000000000" pitchFamily="2" charset="2"/>
              <a:buNone/>
            </a:pPr>
            <a:r>
              <a:rPr lang="zh-CN" altLang="en-US" sz="2700" b="1" dirty="0">
                <a:solidFill>
                  <a:schemeClr val="tx1"/>
                </a:solidFill>
                <a:latin typeface="微软雅黑" panose="020B0503020204020204" pitchFamily="34" charset="-122"/>
                <a:ea typeface="微软雅黑" panose="020B0503020204020204" pitchFamily="34" charset="-122"/>
              </a:rPr>
              <a:t>主要内容包含：</a:t>
            </a:r>
          </a:p>
          <a:p>
            <a:pPr lvl="0" eaLnBrk="1" hangingPunct="1">
              <a:lnSpc>
                <a:spcPct val="150000"/>
              </a:lnSpc>
              <a:buChar char="•"/>
            </a:pPr>
            <a:r>
              <a:rPr lang="en-US" altLang="zh-CN" sz="2700" b="1" dirty="0">
                <a:solidFill>
                  <a:schemeClr val="tx1"/>
                </a:solidFill>
                <a:latin typeface="微软雅黑" panose="020B0503020204020204" pitchFamily="34" charset="-122"/>
                <a:ea typeface="微软雅黑" panose="020B0503020204020204" pitchFamily="34" charset="-122"/>
              </a:rPr>
              <a:t>1.</a:t>
            </a:r>
            <a:r>
              <a:rPr lang="zh-CN" altLang="en-US" sz="2700" b="1" dirty="0" smtClean="0">
                <a:solidFill>
                  <a:schemeClr val="tx1"/>
                </a:solidFill>
                <a:latin typeface="微软雅黑" panose="020B0503020204020204" pitchFamily="34" charset="-122"/>
                <a:ea typeface="微软雅黑" panose="020B0503020204020204" pitchFamily="34" charset="-122"/>
              </a:rPr>
              <a:t>国情简介</a:t>
            </a:r>
            <a:endParaRPr lang="zh-CN" altLang="en-US" sz="2700" b="1" dirty="0">
              <a:solidFill>
                <a:schemeClr val="tx1"/>
              </a:solidFill>
              <a:latin typeface="微软雅黑" panose="020B0503020204020204" pitchFamily="34" charset="-122"/>
              <a:ea typeface="微软雅黑" panose="020B0503020204020204" pitchFamily="34" charset="-122"/>
            </a:endParaRPr>
          </a:p>
          <a:p>
            <a:pPr lvl="0" eaLnBrk="1" hangingPunct="1">
              <a:lnSpc>
                <a:spcPct val="150000"/>
              </a:lnSpc>
              <a:buChar char="•"/>
            </a:pPr>
            <a:r>
              <a:rPr lang="en-US" altLang="zh-CN" sz="2700" b="1" dirty="0">
                <a:solidFill>
                  <a:schemeClr val="tx1"/>
                </a:solidFill>
                <a:latin typeface="微软雅黑" panose="020B0503020204020204" pitchFamily="34" charset="-122"/>
                <a:ea typeface="微软雅黑" panose="020B0503020204020204" pitchFamily="34" charset="-122"/>
              </a:rPr>
              <a:t>2.</a:t>
            </a:r>
            <a:r>
              <a:rPr lang="zh-CN" altLang="en-US" sz="2700" b="1" dirty="0">
                <a:solidFill>
                  <a:schemeClr val="tx1"/>
                </a:solidFill>
                <a:latin typeface="微软雅黑" panose="020B0503020204020204" pitchFamily="34" charset="-122"/>
                <a:ea typeface="微软雅黑" panose="020B0503020204020204" pitchFamily="34" charset="-122"/>
              </a:rPr>
              <a:t>入境须知</a:t>
            </a:r>
          </a:p>
          <a:p>
            <a:pPr lvl="0" eaLnBrk="1" hangingPunct="1">
              <a:lnSpc>
                <a:spcPct val="150000"/>
              </a:lnSpc>
              <a:buChar char="•"/>
            </a:pPr>
            <a:r>
              <a:rPr lang="en-US" altLang="zh-CN" sz="2700" b="1" dirty="0">
                <a:solidFill>
                  <a:schemeClr val="tx1"/>
                </a:solidFill>
                <a:latin typeface="微软雅黑" panose="020B0503020204020204" pitchFamily="34" charset="-122"/>
                <a:ea typeface="微软雅黑" panose="020B0503020204020204" pitchFamily="34" charset="-122"/>
              </a:rPr>
              <a:t>3.</a:t>
            </a:r>
            <a:r>
              <a:rPr lang="zh-CN" altLang="en-US" sz="2700" b="1" dirty="0">
                <a:solidFill>
                  <a:schemeClr val="tx1"/>
                </a:solidFill>
                <a:latin typeface="微软雅黑" panose="020B0503020204020204" pitchFamily="34" charset="-122"/>
                <a:ea typeface="微软雅黑" panose="020B0503020204020204" pitchFamily="34" charset="-122"/>
              </a:rPr>
              <a:t>健康咨询</a:t>
            </a:r>
          </a:p>
        </p:txBody>
      </p:sp>
      <p:sp>
        <p:nvSpPr>
          <p:cNvPr id="93188" name="矩形 1"/>
          <p:cNvSpPr/>
          <p:nvPr/>
        </p:nvSpPr>
        <p:spPr>
          <a:xfrm>
            <a:off x="4859338" y="1635125"/>
            <a:ext cx="4572000" cy="2651760"/>
          </a:xfrm>
          <a:prstGeom prst="rect">
            <a:avLst/>
          </a:prstGeom>
          <a:noFill/>
          <a:ln w="9525">
            <a:noFill/>
          </a:ln>
        </p:spPr>
        <p:txBody>
          <a:bodyPr>
            <a:spAutoFit/>
          </a:bodyPr>
          <a:lstStyle/>
          <a:p>
            <a:pPr lvl="0" eaLnBrk="1" hangingPunct="1">
              <a:lnSpc>
                <a:spcPct val="150000"/>
              </a:lnSpc>
              <a:buFont typeface="Arial" panose="020B0604020202020204" pitchFamily="34" charset="0"/>
              <a:buNone/>
            </a:pPr>
            <a:r>
              <a:rPr lang="en-US" altLang="zh-CN" sz="2800" b="1" dirty="0">
                <a:solidFill>
                  <a:schemeClr val="tx1"/>
                </a:solidFill>
                <a:latin typeface="微软雅黑" panose="020B0503020204020204" pitchFamily="34" charset="-122"/>
                <a:ea typeface="微软雅黑" panose="020B0503020204020204" pitchFamily="34" charset="-122"/>
              </a:rPr>
              <a:t>4.</a:t>
            </a:r>
            <a:r>
              <a:rPr lang="zh-CN" altLang="en-US" sz="2800" b="1" dirty="0">
                <a:solidFill>
                  <a:schemeClr val="tx1"/>
                </a:solidFill>
                <a:latin typeface="微软雅黑" panose="020B0503020204020204" pitchFamily="34" charset="-122"/>
                <a:ea typeface="微软雅黑" panose="020B0503020204020204" pitchFamily="34" charset="-122"/>
              </a:rPr>
              <a:t>安全防范</a:t>
            </a:r>
          </a:p>
          <a:p>
            <a:pPr lvl="0" eaLnBrk="1" hangingPunct="1">
              <a:lnSpc>
                <a:spcPct val="150000"/>
              </a:lnSpc>
              <a:buFont typeface="Arial" panose="020B0604020202020204" pitchFamily="34" charset="0"/>
              <a:buNone/>
            </a:pPr>
            <a:r>
              <a:rPr lang="en-US" altLang="zh-CN" sz="2800" b="1" dirty="0">
                <a:solidFill>
                  <a:schemeClr val="tx1"/>
                </a:solidFill>
                <a:latin typeface="微软雅黑" panose="020B0503020204020204" pitchFamily="34" charset="-122"/>
                <a:ea typeface="微软雅黑" panose="020B0503020204020204" pitchFamily="34" charset="-122"/>
              </a:rPr>
              <a:t>5.</a:t>
            </a:r>
            <a:r>
              <a:rPr lang="zh-CN" altLang="en-US" sz="2800" b="1" dirty="0">
                <a:solidFill>
                  <a:schemeClr val="tx1"/>
                </a:solidFill>
                <a:latin typeface="微软雅黑" panose="020B0503020204020204" pitchFamily="34" charset="-122"/>
                <a:ea typeface="微软雅黑" panose="020B0503020204020204" pitchFamily="34" charset="-122"/>
              </a:rPr>
              <a:t>涉外礼仪</a:t>
            </a:r>
          </a:p>
          <a:p>
            <a:pPr lvl="0" eaLnBrk="1" hangingPunct="1">
              <a:lnSpc>
                <a:spcPct val="150000"/>
              </a:lnSpc>
              <a:buFont typeface="Arial" panose="020B0604020202020204" pitchFamily="34" charset="0"/>
              <a:buNone/>
            </a:pPr>
            <a:r>
              <a:rPr lang="en-US" altLang="zh-CN" sz="2800" b="1" dirty="0">
                <a:solidFill>
                  <a:schemeClr val="tx1"/>
                </a:solidFill>
                <a:latin typeface="微软雅黑" panose="020B0503020204020204" pitchFamily="34" charset="-122"/>
                <a:ea typeface="微软雅黑" panose="020B0503020204020204" pitchFamily="34" charset="-122"/>
              </a:rPr>
              <a:t>6</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学习</a:t>
            </a:r>
            <a:r>
              <a:rPr lang="zh-CN" altLang="en-US" sz="2800" b="1" dirty="0">
                <a:solidFill>
                  <a:schemeClr val="tx1"/>
                </a:solidFill>
                <a:latin typeface="微软雅黑" panose="020B0503020204020204" pitchFamily="34" charset="-122"/>
                <a:ea typeface="微软雅黑" panose="020B0503020204020204" pitchFamily="34" charset="-122"/>
              </a:rPr>
              <a:t>与生活指南</a:t>
            </a:r>
          </a:p>
          <a:p>
            <a:pPr lvl="0" eaLnBrk="1" hangingPunct="1">
              <a:lnSpc>
                <a:spcPct val="150000"/>
              </a:lnSpc>
              <a:buFont typeface="Arial" panose="020B0604020202020204" pitchFamily="34" charset="0"/>
              <a:buNone/>
            </a:pPr>
            <a:r>
              <a:rPr lang="en-US" altLang="zh-CN" sz="2800" b="1" dirty="0">
                <a:solidFill>
                  <a:schemeClr val="tx1"/>
                </a:solidFill>
                <a:latin typeface="微软雅黑" panose="020B0503020204020204" pitchFamily="34" charset="-122"/>
                <a:ea typeface="微软雅黑" panose="020B0503020204020204" pitchFamily="34" charset="-122"/>
              </a:rPr>
              <a:t>7.</a:t>
            </a:r>
            <a:r>
              <a:rPr lang="zh-CN" altLang="en-US" sz="2800" b="1" dirty="0">
                <a:solidFill>
                  <a:schemeClr val="tx1"/>
                </a:solidFill>
                <a:latin typeface="微软雅黑" panose="020B0503020204020204" pitchFamily="34" charset="-122"/>
                <a:ea typeface="微软雅黑" panose="020B0503020204020204" pitchFamily="34" charset="-122"/>
              </a:rPr>
              <a:t>网络学堂</a:t>
            </a:r>
          </a:p>
        </p:txBody>
      </p:sp>
      <p:pic>
        <p:nvPicPr>
          <p:cNvPr id="19484" name="Picture 10" descr="can2"/>
          <p:cNvPicPr>
            <a:picLocks noChangeAspect="1"/>
          </p:cNvPicPr>
          <p:nvPr/>
        </p:nvPicPr>
        <p:blipFill>
          <a:blip r:embed="rId2"/>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64514"/>
                                        </p:tgtEl>
                                        <p:attrNameLst>
                                          <p:attrName>style.visibility</p:attrName>
                                        </p:attrNameLst>
                                      </p:cBhvr>
                                      <p:to>
                                        <p:strVal val="visible"/>
                                      </p:to>
                                    </p:set>
                                    <p:animEffect transition="in" filter="wipe(left)">
                                      <p:cBhvr>
                                        <p:cTn id="7" dur="1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C:\Users\acer\AppData\Local\Temp\mx3C4FC.png"/>
          <p:cNvPicPr>
            <a:picLocks noChangeAspect="1"/>
          </p:cNvPicPr>
          <p:nvPr/>
        </p:nvPicPr>
        <p:blipFill>
          <a:blip r:embed="rId2"/>
          <a:stretch>
            <a:fillRect/>
          </a:stretch>
        </p:blipFill>
        <p:spPr>
          <a:xfrm>
            <a:off x="785786" y="214296"/>
            <a:ext cx="6678598" cy="4786328"/>
          </a:xfrm>
          <a:prstGeom prst="rect">
            <a:avLst/>
          </a:prstGeom>
          <a:noFill/>
          <a:ln w="9525">
            <a:noFill/>
          </a:ln>
        </p:spPr>
      </p:pic>
      <p:pic>
        <p:nvPicPr>
          <p:cNvPr id="3"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老人与少女"/>
          <p:cNvPicPr>
            <a:picLocks noChangeAspect="1"/>
          </p:cNvPicPr>
          <p:nvPr/>
        </p:nvPicPr>
        <p:blipFill>
          <a:blip r:embed="rId2"/>
          <a:stretch>
            <a:fillRect/>
          </a:stretch>
        </p:blipFill>
        <p:spPr>
          <a:xfrm>
            <a:off x="1183005" y="267970"/>
            <a:ext cx="6229350" cy="4606925"/>
          </a:xfrm>
          <a:prstGeom prst="rect">
            <a:avLst/>
          </a:prstGeom>
          <a:pattFill prst="pct70">
            <a:fgClr>
              <a:schemeClr val="accent1"/>
            </a:fgClr>
            <a:bgClr>
              <a:schemeClr val="bg1"/>
            </a:bgClr>
          </a:pattFill>
          <a:ln w="9525">
            <a:noFill/>
          </a:ln>
        </p:spPr>
      </p:pic>
      <p:pic>
        <p:nvPicPr>
          <p:cNvPr id="1948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等腰三角形 6"/>
          <p:cNvSpPr/>
          <p:nvPr/>
        </p:nvSpPr>
        <p:spPr>
          <a:xfrm rot="18035669">
            <a:off x="6445845" y="614850"/>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21283757">
            <a:off x="7244798" y="1012689"/>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5968008">
            <a:off x="7415704" y="1478985"/>
            <a:ext cx="304349" cy="22735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8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
        <p:nvSpPr>
          <p:cNvPr id="66562" name="Rectangle 2"/>
          <p:cNvSpPr>
            <a:spLocks noGrp="1"/>
          </p:cNvSpPr>
          <p:nvPr>
            <p:ph type="title"/>
          </p:nvPr>
        </p:nvSpPr>
        <p:spPr>
          <a:xfrm>
            <a:off x="1382395" y="969645"/>
            <a:ext cx="6172200" cy="650875"/>
          </a:xfrm>
        </p:spPr>
        <p:txBody>
          <a:bodyPr vert="horz" wrap="square" lIns="91440" tIns="45720" rIns="91440" bIns="45720" anchor="ctr">
            <a:normAutofit/>
          </a:bodyPr>
          <a:lstStyle/>
          <a:p>
            <a:pPr lvl="0" eaLnBrk="1" hangingPunct="1"/>
            <a:r>
              <a:rPr lang="zh-CN" altLang="en-US" sz="3600" b="1" dirty="0">
                <a:solidFill>
                  <a:srgbClr val="FF0000"/>
                </a:solidFill>
                <a:latin typeface="微软雅黑" panose="020B0503020204020204" pitchFamily="34" charset="-122"/>
                <a:ea typeface="微软雅黑" panose="020B0503020204020204" pitchFamily="34" charset="-122"/>
              </a:rPr>
              <a:t>展 望</a:t>
            </a:r>
          </a:p>
        </p:txBody>
      </p:sp>
      <p:sp>
        <p:nvSpPr>
          <p:cNvPr id="95235" name="Rectangle 3"/>
          <p:cNvSpPr/>
          <p:nvPr/>
        </p:nvSpPr>
        <p:spPr>
          <a:xfrm>
            <a:off x="1719580" y="4282758"/>
            <a:ext cx="5549900" cy="368300"/>
          </a:xfrm>
          <a:prstGeom prst="rect">
            <a:avLst/>
          </a:prstGeom>
          <a:gradFill rotWithShape="1">
            <a:gsLst>
              <a:gs pos="0">
                <a:srgbClr val="767676"/>
              </a:gs>
              <a:gs pos="50000">
                <a:srgbClr val="FFFFFF"/>
              </a:gs>
              <a:gs pos="100000">
                <a:srgbClr val="767676"/>
              </a:gs>
            </a:gsLst>
            <a:lin ang="5400000" scaled="1"/>
            <a:tileRect/>
          </a:gradFill>
          <a:ln w="9525" cap="flat" cmpd="sng">
            <a:prstDash val="solid"/>
            <a:miter/>
            <a:headEnd type="none" w="med" len="med"/>
            <a:tailEnd type="none" w="med" len="med"/>
          </a:ln>
          <a:scene3d>
            <a:camera prst="legacyPerspectiveTop">
              <a:rot lat="0" lon="0" rev="0"/>
            </a:camera>
            <a:lightRig rig="legacyFlat1" dir="t"/>
          </a:scene3d>
          <a:sp3d extrusionH="121893000" prstMaterial="legacyMatte">
            <a:bevelT w="13500" h="13500" prst="angle"/>
            <a:bevelB w="13500" h="13500" prst="angle"/>
            <a:extrusionClr>
              <a:srgbClr val="FFFFFF"/>
            </a:extrusionClr>
          </a:sp3d>
        </p:spPr>
        <p:txBody>
          <a:bodyPr anchor="ctr">
            <a:spAutoFit/>
            <a:flatTx/>
          </a:bodyPr>
          <a:lstStyle/>
          <a:p>
            <a:pPr lvl="0" eaLnBrk="1" hangingPunct="1">
              <a:buFont typeface="Arial" panose="020B0604020202020204" pitchFamily="34" charset="0"/>
              <a:buNone/>
            </a:pPr>
            <a:endParaRPr lang="zh-CN" altLang="en-US" dirty="0">
              <a:latin typeface="Arial" panose="020B0604020202020204" pitchFamily="34" charset="0"/>
              <a:ea typeface="华文细黑" pitchFamily="2" charset="-122"/>
              <a:sym typeface="Calibri" panose="020F0502020204030204" pitchFamily="34" charset="0"/>
            </a:endParaRPr>
          </a:p>
        </p:txBody>
      </p:sp>
      <p:sp>
        <p:nvSpPr>
          <p:cNvPr id="95236" name="Rectangle 4"/>
          <p:cNvSpPr/>
          <p:nvPr/>
        </p:nvSpPr>
        <p:spPr>
          <a:xfrm flipH="1">
            <a:off x="1748155" y="3841433"/>
            <a:ext cx="1827213" cy="1254125"/>
          </a:xfrm>
          <a:prstGeom prst="rect">
            <a:avLst/>
          </a:prstGeom>
          <a:solidFill>
            <a:schemeClr val="hlink">
              <a:alpha val="50195"/>
            </a:schemeClr>
          </a:solidFill>
          <a:ln w="12700" cap="flat" cmpd="sng">
            <a:solidFill>
              <a:srgbClr val="FFFFFF"/>
            </a:solidFill>
            <a:prstDash val="solid"/>
            <a:miter/>
            <a:headEnd type="none" w="med" len="med"/>
            <a:tailEnd type="none" w="med" len="med"/>
          </a:ln>
        </p:spPr>
        <p:txBody>
          <a:bodyPr wrap="none" anchor="ctr"/>
          <a:lstStyle/>
          <a:p>
            <a:pPr lvl="0" eaLnBrk="1" hangingPunct="1">
              <a:buFont typeface="Arial" panose="020B0604020202020204" pitchFamily="34" charset="0"/>
              <a:buNone/>
            </a:pPr>
            <a:endParaRPr lang="zh-CN" altLang="en-US" dirty="0">
              <a:latin typeface="Arial" panose="020B0604020202020204" pitchFamily="34" charset="0"/>
              <a:ea typeface="华文细黑" pitchFamily="2" charset="-122"/>
              <a:sym typeface="Calibri" panose="020F0502020204030204" pitchFamily="34" charset="0"/>
            </a:endParaRPr>
          </a:p>
        </p:txBody>
      </p:sp>
      <p:sp>
        <p:nvSpPr>
          <p:cNvPr id="95237" name="Rectangle 5"/>
          <p:cNvSpPr/>
          <p:nvPr/>
        </p:nvSpPr>
        <p:spPr>
          <a:xfrm flipH="1">
            <a:off x="3554730" y="3849370"/>
            <a:ext cx="1827213" cy="1252538"/>
          </a:xfrm>
          <a:prstGeom prst="rect">
            <a:avLst/>
          </a:prstGeom>
          <a:solidFill>
            <a:schemeClr val="accent2">
              <a:alpha val="50195"/>
            </a:schemeClr>
          </a:solidFill>
          <a:ln w="12700" cap="flat" cmpd="sng">
            <a:solidFill>
              <a:srgbClr val="FFFFFF"/>
            </a:solidFill>
            <a:prstDash val="solid"/>
            <a:miter/>
            <a:headEnd type="none" w="med" len="med"/>
            <a:tailEnd type="none" w="med" len="med"/>
          </a:ln>
        </p:spPr>
        <p:txBody>
          <a:bodyPr wrap="none" anchor="ctr"/>
          <a:lstStyle/>
          <a:p>
            <a:pPr lvl="0" eaLnBrk="1" hangingPunct="1">
              <a:buFont typeface="Arial" panose="020B0604020202020204" pitchFamily="34" charset="0"/>
              <a:buNone/>
            </a:pPr>
            <a:endParaRPr lang="zh-CN" altLang="en-US" dirty="0">
              <a:latin typeface="Arial" panose="020B0604020202020204" pitchFamily="34" charset="0"/>
              <a:ea typeface="华文细黑" pitchFamily="2" charset="-122"/>
              <a:sym typeface="Calibri" panose="020F0502020204030204" pitchFamily="34" charset="0"/>
            </a:endParaRPr>
          </a:p>
        </p:txBody>
      </p:sp>
      <p:sp>
        <p:nvSpPr>
          <p:cNvPr id="95238" name="Rectangle 6"/>
          <p:cNvSpPr/>
          <p:nvPr/>
        </p:nvSpPr>
        <p:spPr>
          <a:xfrm flipH="1">
            <a:off x="5383530" y="3849370"/>
            <a:ext cx="1827213" cy="1252538"/>
          </a:xfrm>
          <a:prstGeom prst="rect">
            <a:avLst/>
          </a:prstGeom>
          <a:solidFill>
            <a:schemeClr val="folHlink">
              <a:alpha val="50195"/>
            </a:schemeClr>
          </a:solidFill>
          <a:ln w="12700" cap="flat" cmpd="sng">
            <a:solidFill>
              <a:srgbClr val="FFFFFF"/>
            </a:solidFill>
            <a:prstDash val="solid"/>
            <a:miter/>
            <a:headEnd type="none" w="med" len="med"/>
            <a:tailEnd type="none" w="med" len="med"/>
          </a:ln>
        </p:spPr>
        <p:txBody>
          <a:bodyPr wrap="none" anchor="ctr"/>
          <a:lstStyle/>
          <a:p>
            <a:pPr lvl="0" eaLnBrk="1" hangingPunct="1">
              <a:buFont typeface="Arial" panose="020B0604020202020204" pitchFamily="34" charset="0"/>
              <a:buNone/>
            </a:pPr>
            <a:endParaRPr lang="zh-CN" altLang="en-US" dirty="0">
              <a:latin typeface="Arial" panose="020B0604020202020204" pitchFamily="34" charset="0"/>
              <a:ea typeface="华文细黑" pitchFamily="2" charset="-122"/>
              <a:sym typeface="Calibri" panose="020F0502020204030204" pitchFamily="34" charset="0"/>
            </a:endParaRPr>
          </a:p>
        </p:txBody>
      </p:sp>
      <p:sp>
        <p:nvSpPr>
          <p:cNvPr id="95239" name="Rectangle 7"/>
          <p:cNvSpPr/>
          <p:nvPr/>
        </p:nvSpPr>
        <p:spPr>
          <a:xfrm>
            <a:off x="1746568" y="4298633"/>
            <a:ext cx="1825625" cy="830262"/>
          </a:xfrm>
          <a:prstGeom prst="rect">
            <a:avLst/>
          </a:prstGeom>
          <a:noFill/>
          <a:ln w="9525">
            <a:noFill/>
          </a:ln>
        </p:spPr>
        <p:txBody>
          <a:bodyPr>
            <a:spAutoFit/>
          </a:bodyPr>
          <a:lstStyle/>
          <a:p>
            <a:pPr lvl="0" algn="ctr" eaLnBrk="1" hangingPunct="1">
              <a:buFont typeface="Arial" panose="020B0604020202020204" pitchFamily="34" charset="0"/>
              <a:buNone/>
            </a:pPr>
            <a:r>
              <a:rPr lang="zh-CN" altLang="en-US" sz="1200" b="1" dirty="0">
                <a:solidFill>
                  <a:srgbClr val="000000"/>
                </a:solidFill>
                <a:latin typeface="Arial" panose="020B0604020202020204" pitchFamily="34" charset="0"/>
                <a:ea typeface="华文细黑" pitchFamily="2" charset="-122"/>
                <a:sym typeface="Calibri" panose="020F0502020204030204" pitchFamily="34" charset="0"/>
              </a:rPr>
              <a:t>加大行前培训覆盖人群逐步惠及自费出国留学人员，为广大学子平安留学保驾护航。</a:t>
            </a:r>
          </a:p>
        </p:txBody>
      </p:sp>
      <p:sp>
        <p:nvSpPr>
          <p:cNvPr id="95240" name="Rectangle 8"/>
          <p:cNvSpPr/>
          <p:nvPr/>
        </p:nvSpPr>
        <p:spPr>
          <a:xfrm>
            <a:off x="3581718" y="4298633"/>
            <a:ext cx="1824037" cy="646112"/>
          </a:xfrm>
          <a:prstGeom prst="rect">
            <a:avLst/>
          </a:prstGeom>
          <a:noFill/>
          <a:ln w="9525">
            <a:noFill/>
          </a:ln>
        </p:spPr>
        <p:txBody>
          <a:bodyPr>
            <a:spAutoFit/>
          </a:bodyPr>
          <a:lstStyle/>
          <a:p>
            <a:pPr lvl="0" algn="ctr" eaLnBrk="1" hangingPunct="1">
              <a:buFont typeface="Arial" panose="020B0604020202020204" pitchFamily="34" charset="0"/>
              <a:buNone/>
            </a:pPr>
            <a:r>
              <a:rPr lang="zh-CN" altLang="en-US" sz="1200" b="1" dirty="0">
                <a:solidFill>
                  <a:srgbClr val="000000"/>
                </a:solidFill>
                <a:latin typeface="Arial" panose="020B0604020202020204" pitchFamily="34" charset="0"/>
                <a:ea typeface="华文细黑" pitchFamily="2" charset="-122"/>
                <a:sym typeface="Calibri" panose="020F0502020204030204" pitchFamily="34" charset="0"/>
              </a:rPr>
              <a:t>加快推进网络化进程，为留学人员提供最大的便利。</a:t>
            </a:r>
          </a:p>
        </p:txBody>
      </p:sp>
      <p:sp>
        <p:nvSpPr>
          <p:cNvPr id="95241" name="Rectangle 9"/>
          <p:cNvSpPr/>
          <p:nvPr/>
        </p:nvSpPr>
        <p:spPr>
          <a:xfrm>
            <a:off x="5424805" y="4298633"/>
            <a:ext cx="1824038" cy="830262"/>
          </a:xfrm>
          <a:prstGeom prst="rect">
            <a:avLst/>
          </a:prstGeom>
          <a:noFill/>
          <a:ln w="9525">
            <a:noFill/>
          </a:ln>
        </p:spPr>
        <p:txBody>
          <a:bodyPr>
            <a:spAutoFit/>
          </a:bodyPr>
          <a:lstStyle/>
          <a:p>
            <a:pPr lvl="0" algn="ctr" eaLnBrk="1" hangingPunct="1">
              <a:buFont typeface="Arial" panose="020B0604020202020204" pitchFamily="34" charset="0"/>
              <a:buNone/>
            </a:pPr>
            <a:r>
              <a:rPr lang="zh-CN" altLang="en-US" sz="1200" b="1" dirty="0">
                <a:solidFill>
                  <a:srgbClr val="000000"/>
                </a:solidFill>
                <a:latin typeface="Arial" panose="020B0604020202020204" pitchFamily="34" charset="0"/>
                <a:ea typeface="华文细黑" pitchFamily="2" charset="-122"/>
                <a:sym typeface="Calibri" panose="020F0502020204030204" pitchFamily="34" charset="0"/>
              </a:rPr>
              <a:t>服务全球学子，</a:t>
            </a:r>
          </a:p>
          <a:p>
            <a:pPr lvl="0" algn="ctr" eaLnBrk="1" hangingPunct="1">
              <a:buFont typeface="Arial" panose="020B0604020202020204" pitchFamily="34" charset="0"/>
              <a:buNone/>
            </a:pPr>
            <a:r>
              <a:rPr lang="zh-CN" altLang="en-US" sz="1200" b="1" dirty="0">
                <a:solidFill>
                  <a:srgbClr val="000000"/>
                </a:solidFill>
                <a:latin typeface="Arial" panose="020B0604020202020204" pitchFamily="34" charset="0"/>
                <a:ea typeface="华文细黑" pitchFamily="2" charset="-122"/>
                <a:sym typeface="Calibri" panose="020F0502020204030204" pitchFamily="34" charset="0"/>
              </a:rPr>
              <a:t>零事故，零投诉。</a:t>
            </a:r>
          </a:p>
          <a:p>
            <a:pPr lvl="0" algn="ctr" eaLnBrk="1" hangingPunct="1">
              <a:buFont typeface="Arial" panose="020B0604020202020204" pitchFamily="34" charset="0"/>
              <a:buNone/>
            </a:pPr>
            <a:r>
              <a:rPr lang="zh-CN" altLang="en-US" sz="1200" b="1" dirty="0">
                <a:solidFill>
                  <a:srgbClr val="000000"/>
                </a:solidFill>
                <a:latin typeface="Arial" panose="020B0604020202020204" pitchFamily="34" charset="0"/>
                <a:ea typeface="华文细黑" pitchFamily="2" charset="-122"/>
                <a:sym typeface="Calibri" panose="020F0502020204030204" pitchFamily="34" charset="0"/>
              </a:rPr>
              <a:t>您的满意是对我们最大的肯定！</a:t>
            </a:r>
            <a:endParaRPr lang="zh-CN" altLang="en-US" sz="1200" b="1" dirty="0">
              <a:latin typeface="Arial" panose="020B0604020202020204" pitchFamily="34" charset="0"/>
              <a:ea typeface="华文细黑" pitchFamily="2" charset="-122"/>
              <a:sym typeface="Calibri" panose="020F0502020204030204" pitchFamily="34" charset="0"/>
            </a:endParaRPr>
          </a:p>
        </p:txBody>
      </p:sp>
      <p:sp>
        <p:nvSpPr>
          <p:cNvPr id="3" name="Rectangle 10"/>
          <p:cNvSpPr>
            <a:spLocks noChangeArrowheads="1"/>
          </p:cNvSpPr>
          <p:nvPr/>
        </p:nvSpPr>
        <p:spPr bwMode="auto">
          <a:xfrm>
            <a:off x="1725930" y="3904933"/>
            <a:ext cx="1860550" cy="460375"/>
          </a:xfrm>
          <a:prstGeom prst="rect">
            <a:avLst/>
          </a:prstGeom>
          <a:noFill/>
          <a:ln w="9525">
            <a:noFill/>
            <a:miter lim="800000"/>
          </a:ln>
          <a:effectLst>
            <a:outerShdw dist="17961" dir="2700000" algn="ctr" rotWithShape="0">
              <a:srgbClr val="182326">
                <a:alpha val="50000"/>
              </a:srgbClr>
            </a:outerShdw>
          </a:effectLst>
        </p:spPr>
        <p:txBody>
          <a:bodyPr>
            <a:spAutoFit/>
          </a:bodyPr>
          <a:lstStyle/>
          <a:p>
            <a:pPr lvl="0" algn="ctr" eaLnBrk="1" hangingPunct="1">
              <a:buFont typeface="Arial" panose="020B0604020202020204" pitchFamily="34" charset="0"/>
              <a:buNone/>
            </a:pPr>
            <a:r>
              <a:rPr lang="zh-CN" altLang="en-US" sz="2400" b="1" dirty="0">
                <a:solidFill>
                  <a:srgbClr val="FFFFFF"/>
                </a:solidFill>
                <a:latin typeface="Arial" panose="020B0604020202020204" pitchFamily="34" charset="0"/>
                <a:ea typeface="华文细黑" pitchFamily="2" charset="-122"/>
              </a:rPr>
              <a:t>平安留学</a:t>
            </a:r>
          </a:p>
        </p:txBody>
      </p:sp>
      <p:sp>
        <p:nvSpPr>
          <p:cNvPr id="96266" name="Rectangle 11"/>
          <p:cNvSpPr>
            <a:spLocks noChangeArrowheads="1"/>
          </p:cNvSpPr>
          <p:nvPr/>
        </p:nvSpPr>
        <p:spPr bwMode="auto">
          <a:xfrm>
            <a:off x="3553143" y="3904933"/>
            <a:ext cx="1860550" cy="460375"/>
          </a:xfrm>
          <a:prstGeom prst="rect">
            <a:avLst/>
          </a:prstGeom>
          <a:noFill/>
          <a:ln w="9525">
            <a:noFill/>
            <a:miter lim="800000"/>
          </a:ln>
          <a:effectLst>
            <a:outerShdw dist="17961" dir="2700000" algn="ctr" rotWithShape="0">
              <a:srgbClr val="182326">
                <a:alpha val="50000"/>
              </a:srgbClr>
            </a:outerShdw>
          </a:effectLst>
        </p:spPr>
        <p:txBody>
          <a:bodyPr>
            <a:spAutoFit/>
          </a:bodyPr>
          <a:lstStyle/>
          <a:p>
            <a:pPr lvl="0" algn="ctr" eaLnBrk="1" hangingPunct="1">
              <a:buFont typeface="Arial" panose="020B0604020202020204" pitchFamily="34" charset="0"/>
              <a:buNone/>
            </a:pPr>
            <a:r>
              <a:rPr lang="zh-CN" altLang="en-US" sz="2400" b="1" dirty="0">
                <a:solidFill>
                  <a:srgbClr val="FFFFFF"/>
                </a:solidFill>
                <a:latin typeface="Arial" panose="020B0604020202020204" pitchFamily="34" charset="0"/>
                <a:ea typeface="华文细黑" pitchFamily="2" charset="-122"/>
                <a:sym typeface="Calibri" panose="020F0502020204030204" pitchFamily="34" charset="0"/>
              </a:rPr>
              <a:t>网络化</a:t>
            </a:r>
          </a:p>
        </p:txBody>
      </p:sp>
      <p:sp>
        <p:nvSpPr>
          <p:cNvPr id="96267" name="Rectangle 12"/>
          <p:cNvSpPr>
            <a:spLocks noChangeArrowheads="1"/>
          </p:cNvSpPr>
          <p:nvPr/>
        </p:nvSpPr>
        <p:spPr bwMode="auto">
          <a:xfrm>
            <a:off x="5383530" y="3906520"/>
            <a:ext cx="1860550" cy="461963"/>
          </a:xfrm>
          <a:prstGeom prst="rect">
            <a:avLst/>
          </a:prstGeom>
          <a:noFill/>
          <a:ln w="9525">
            <a:noFill/>
            <a:miter lim="800000"/>
          </a:ln>
          <a:effectLst>
            <a:outerShdw dist="17961" dir="2700000" algn="ctr" rotWithShape="0">
              <a:srgbClr val="182326">
                <a:alpha val="50000"/>
              </a:srgbClr>
            </a:outerShdw>
          </a:effectLst>
        </p:spPr>
        <p:txBody>
          <a:bodyPr>
            <a:spAutoFit/>
          </a:bodyPr>
          <a:lstStyle/>
          <a:p>
            <a:pPr lvl="0" algn="ctr" eaLnBrk="1" hangingPunct="1">
              <a:buFont typeface="Arial" panose="020B0604020202020204" pitchFamily="34" charset="0"/>
              <a:buNone/>
            </a:pPr>
            <a:r>
              <a:rPr lang="zh-CN" altLang="en-US" sz="2400" b="1" dirty="0">
                <a:solidFill>
                  <a:srgbClr val="FFFFFF"/>
                </a:solidFill>
                <a:latin typeface="Arial" panose="020B0604020202020204" pitchFamily="34" charset="0"/>
                <a:ea typeface="华文细黑" pitchFamily="2" charset="-122"/>
                <a:sym typeface="Calibri" panose="020F0502020204030204" pitchFamily="34" charset="0"/>
              </a:rPr>
              <a:t>我们的目标</a:t>
            </a:r>
          </a:p>
        </p:txBody>
      </p:sp>
      <p:sp>
        <p:nvSpPr>
          <p:cNvPr id="95245" name="Freeform 14"/>
          <p:cNvSpPr/>
          <p:nvPr/>
        </p:nvSpPr>
        <p:spPr>
          <a:xfrm>
            <a:off x="4926330" y="1620520"/>
            <a:ext cx="819150" cy="2143125"/>
          </a:xfrm>
          <a:custGeom>
            <a:avLst/>
            <a:gdLst>
              <a:gd name="txL" fmla="*/ 0 w 1243"/>
              <a:gd name="txT" fmla="*/ 0 h 3407"/>
              <a:gd name="txR" fmla="*/ 1243 w 1243"/>
              <a:gd name="txB" fmla="*/ 3407 h 340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E0E0E0"/>
              </a:gs>
            </a:gsLst>
            <a:lin ang="5400000" scaled="1"/>
            <a:tileRect/>
          </a:gradFill>
          <a:ln w="12700" cap="flat" cmpd="sng">
            <a:solidFill>
              <a:srgbClr val="969696"/>
            </a:solidFill>
            <a:prstDash val="solid"/>
            <a:miter/>
            <a:headEnd type="none" w="med" len="med"/>
            <a:tailEnd type="none" w="med" len="med"/>
          </a:ln>
        </p:spPr>
        <p:txBody>
          <a:bodyPr wrap="none" anchor="ctr"/>
          <a:lstStyle/>
          <a:p>
            <a:pPr lvl="0"/>
            <a:endParaRPr lang="zh-CN" altLang="en-US" dirty="0">
              <a:latin typeface="Arial" panose="020B0604020202020204" pitchFamily="34" charset="0"/>
              <a:ea typeface="宋体" panose="02010600030101010101" pitchFamily="2" charset="-122"/>
            </a:endParaRPr>
          </a:p>
        </p:txBody>
      </p:sp>
      <p:pic>
        <p:nvPicPr>
          <p:cNvPr id="95246" name="Picture 15" descr="243"/>
          <p:cNvPicPr>
            <a:picLocks noChangeAspect="1"/>
          </p:cNvPicPr>
          <p:nvPr/>
        </p:nvPicPr>
        <p:blipFill>
          <a:blip r:embed="rId4" cstate="print"/>
          <a:stretch>
            <a:fillRect/>
          </a:stretch>
        </p:blipFill>
        <p:spPr>
          <a:xfrm>
            <a:off x="5762943" y="2820670"/>
            <a:ext cx="820737" cy="971550"/>
          </a:xfrm>
          <a:prstGeom prst="rect">
            <a:avLst/>
          </a:prstGeom>
          <a:noFill/>
          <a:ln w="9525">
            <a:noFill/>
          </a:ln>
        </p:spPr>
      </p:pic>
      <p:pic>
        <p:nvPicPr>
          <p:cNvPr id="95247" name="Picture 16" descr="161"/>
          <p:cNvPicPr>
            <a:picLocks noChangeAspect="1"/>
          </p:cNvPicPr>
          <p:nvPr/>
        </p:nvPicPr>
        <p:blipFill>
          <a:blip r:embed="rId5" cstate="print"/>
          <a:stretch>
            <a:fillRect/>
          </a:stretch>
        </p:blipFill>
        <p:spPr>
          <a:xfrm>
            <a:off x="3653155" y="2347595"/>
            <a:ext cx="1101725" cy="1101725"/>
          </a:xfrm>
          <a:prstGeom prst="rect">
            <a:avLst/>
          </a:prstGeom>
          <a:noFill/>
          <a:ln w="9525">
            <a:noFill/>
          </a:ln>
        </p:spPr>
      </p:pic>
      <p:pic>
        <p:nvPicPr>
          <p:cNvPr id="95248" name="Picture 17" descr="232"/>
          <p:cNvPicPr>
            <a:picLocks noChangeAspect="1"/>
          </p:cNvPicPr>
          <p:nvPr/>
        </p:nvPicPr>
        <p:blipFill>
          <a:blip r:embed="rId6"/>
          <a:stretch>
            <a:fillRect/>
          </a:stretch>
        </p:blipFill>
        <p:spPr>
          <a:xfrm>
            <a:off x="2754630" y="2679383"/>
            <a:ext cx="1206500" cy="1055687"/>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100" fill="hold"/>
                                        <p:tgtEl>
                                          <p:spTgt spid="7"/>
                                        </p:tgtEl>
                                        <p:attrNameLst>
                                          <p:attrName>ppt_x</p:attrName>
                                        </p:attrNameLst>
                                      </p:cBhvr>
                                      <p:tavLst>
                                        <p:tav tm="0">
                                          <p:val>
                                            <p:strVal val="1+#ppt_w/2"/>
                                          </p:val>
                                        </p:tav>
                                        <p:tav tm="100000">
                                          <p:val>
                                            <p:strVal val="#ppt_x"/>
                                          </p:val>
                                        </p:tav>
                                      </p:tavLst>
                                    </p:anim>
                                    <p:anim calcmode="lin" valueType="num">
                                      <p:cBhvr additive="base">
                                        <p:cTn id="8" dur="11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7"/>
                                        </p:tgtEl>
                                        <p:attrNameLst>
                                          <p:attrName>r</p:attrName>
                                        </p:attrNameLst>
                                      </p:cBhvr>
                                    </p:animRot>
                                  </p:childTnLst>
                                </p:cTn>
                              </p:par>
                              <p:par>
                                <p:cTn id="11" presetID="2" presetClass="entr" presetSubtype="3"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100" fill="hold"/>
                                        <p:tgtEl>
                                          <p:spTgt spid="8"/>
                                        </p:tgtEl>
                                        <p:attrNameLst>
                                          <p:attrName>ppt_x</p:attrName>
                                        </p:attrNameLst>
                                      </p:cBhvr>
                                      <p:tavLst>
                                        <p:tav tm="0">
                                          <p:val>
                                            <p:strVal val="1+#ppt_w/2"/>
                                          </p:val>
                                        </p:tav>
                                        <p:tav tm="100000">
                                          <p:val>
                                            <p:strVal val="#ppt_x"/>
                                          </p:val>
                                        </p:tav>
                                      </p:tavLst>
                                    </p:anim>
                                    <p:anim calcmode="lin" valueType="num">
                                      <p:cBhvr additive="base">
                                        <p:cTn id="14" dur="11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8"/>
                                        </p:tgtEl>
                                        <p:attrNameLst>
                                          <p:attrName>r</p:attrName>
                                        </p:attrNameLst>
                                      </p:cBhvr>
                                    </p:animRot>
                                  </p:childTnLst>
                                </p:cTn>
                              </p:par>
                              <p:par>
                                <p:cTn id="17" presetID="2" presetClass="entr" presetSubtype="3"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100" fill="hold"/>
                                        <p:tgtEl>
                                          <p:spTgt spid="9"/>
                                        </p:tgtEl>
                                        <p:attrNameLst>
                                          <p:attrName>ppt_x</p:attrName>
                                        </p:attrNameLst>
                                      </p:cBhvr>
                                      <p:tavLst>
                                        <p:tav tm="0">
                                          <p:val>
                                            <p:strVal val="1+#ppt_w/2"/>
                                          </p:val>
                                        </p:tav>
                                        <p:tav tm="100000">
                                          <p:val>
                                            <p:strVal val="#ppt_x"/>
                                          </p:val>
                                        </p:tav>
                                      </p:tavLst>
                                    </p:anim>
                                    <p:anim calcmode="lin" valueType="num">
                                      <p:cBhvr additive="base">
                                        <p:cTn id="20" dur="1100" fill="hold"/>
                                        <p:tgtEl>
                                          <p:spTgt spid="9"/>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9"/>
                                        </p:tgtEl>
                                        <p:attrNameLst>
                                          <p:attrName>r</p:attrName>
                                        </p:attrNameLst>
                                      </p:cBhvr>
                                    </p:animRot>
                                  </p:childTnLst>
                                </p:cTn>
                              </p:par>
                              <p:par>
                                <p:cTn id="23" presetID="22" presetClass="entr" presetSubtype="8" fill="hold" grpId="0" nodeType="withEffect">
                                  <p:stCondLst>
                                    <p:cond delay="900"/>
                                  </p:stCondLst>
                                  <p:childTnLst>
                                    <p:set>
                                      <p:cBhvr>
                                        <p:cTn id="24" dur="1" fill="hold">
                                          <p:stCondLst>
                                            <p:cond delay="0"/>
                                          </p:stCondLst>
                                        </p:cTn>
                                        <p:tgtEl>
                                          <p:spTgt spid="66562"/>
                                        </p:tgtEl>
                                        <p:attrNameLst>
                                          <p:attrName>style.visibility</p:attrName>
                                        </p:attrNameLst>
                                      </p:cBhvr>
                                      <p:to>
                                        <p:strVal val="visible"/>
                                      </p:to>
                                    </p:set>
                                    <p:animEffect transition="in" filter="wipe(left)">
                                      <p:cBhvr>
                                        <p:cTn id="25"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animBg="1"/>
      <p:bldP spid="8" grpId="1" bldLvl="0" animBg="1"/>
      <p:bldP spid="9" grpId="0" bldLvl="0" animBg="1"/>
      <p:bldP spid="9" grpId="1" bldLvl="0" animBg="1"/>
      <p:bldP spid="6656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p:cNvSpPr>
          <p:nvPr>
            <p:ph idx="1"/>
          </p:nvPr>
        </p:nvSpPr>
        <p:spPr>
          <a:xfrm>
            <a:off x="214282" y="857238"/>
            <a:ext cx="3286148" cy="3771900"/>
          </a:xfrm>
        </p:spPr>
        <p:txBody>
          <a:bodyPr vert="horz" wrap="square" lIns="91440" tIns="45720" rIns="91440" bIns="45720" anchor="t">
            <a:normAutofit lnSpcReduction="10000"/>
          </a:bodyPr>
          <a:lstStyle/>
          <a:p>
            <a:pPr eaLnBrk="1" hangingPunct="1">
              <a:lnSpc>
                <a:spcPct val="150000"/>
              </a:lnSpc>
              <a:buFont typeface="Wingdings" panose="05000000000000000000" pitchFamily="2" charset="2"/>
              <a:buChar char="Ø"/>
            </a:pPr>
            <a:r>
              <a:rPr lang="zh-CN" altLang="en-US" b="1" dirty="0">
                <a:solidFill>
                  <a:schemeClr val="tx1"/>
                </a:solidFill>
                <a:latin typeface="微软雅黑" panose="020B0503020204020204" pitchFamily="34" charset="-122"/>
                <a:ea typeface="微软雅黑" panose="020B0503020204020204" pitchFamily="34" charset="-122"/>
              </a:rPr>
              <a:t>请</a:t>
            </a:r>
            <a:r>
              <a:rPr lang="zh-CN" altLang="en-US" b="1" dirty="0" smtClean="0">
                <a:solidFill>
                  <a:schemeClr val="tx1"/>
                </a:solidFill>
                <a:latin typeface="微软雅黑" panose="020B0503020204020204" pitchFamily="34" charset="-122"/>
                <a:ea typeface="微软雅黑" panose="020B0503020204020204" pitchFamily="34" charset="-122"/>
              </a:rPr>
              <a:t>关注平安留学</a:t>
            </a:r>
            <a:r>
              <a:rPr lang="zh-CN" altLang="en-US" b="1" dirty="0">
                <a:solidFill>
                  <a:schemeClr val="tx1"/>
                </a:solidFill>
                <a:latin typeface="微软雅黑" panose="020B0503020204020204" pitchFamily="34" charset="-122"/>
                <a:ea typeface="微软雅黑" panose="020B0503020204020204" pitchFamily="34" charset="-122"/>
              </a:rPr>
              <a:t>行前培训微信公众平台</a:t>
            </a:r>
          </a:p>
          <a:p>
            <a:pPr eaLnBrk="1" hangingPunct="1">
              <a:lnSpc>
                <a:spcPct val="150000"/>
              </a:lnSpc>
              <a:buFont typeface="Wingdings" panose="05000000000000000000" pitchFamily="2" charset="2"/>
              <a:buChar char="Ø"/>
            </a:pPr>
            <a:r>
              <a:rPr lang="zh-CN" altLang="en-US" b="1" dirty="0">
                <a:solidFill>
                  <a:srgbClr val="FF0000"/>
                </a:solidFill>
                <a:latin typeface="Lantinghei SC Demibold"/>
                <a:ea typeface="Lantinghei SC Demibold"/>
              </a:rPr>
              <a:t>微  信  号：</a:t>
            </a:r>
            <a:r>
              <a:rPr lang="en-US" altLang="zh-CN" b="1" dirty="0">
                <a:solidFill>
                  <a:schemeClr val="tx1"/>
                </a:solidFill>
                <a:latin typeface="微软雅黑" panose="020B0503020204020204" pitchFamily="34" charset="-122"/>
                <a:ea typeface="微软雅黑" panose="020B0503020204020204" pitchFamily="34" charset="-122"/>
              </a:rPr>
              <a:t>pinganli</a:t>
            </a:r>
            <a:r>
              <a:rPr lang="zh-CN" altLang="en-US" b="1" dirty="0">
                <a:solidFill>
                  <a:schemeClr val="tx1"/>
                </a:solidFill>
                <a:latin typeface="微软雅黑" panose="020B0503020204020204" pitchFamily="34" charset="-122"/>
                <a:ea typeface="微软雅黑" panose="020B0503020204020204" pitchFamily="34" charset="-122"/>
              </a:rPr>
              <a:t>u</a:t>
            </a:r>
            <a:r>
              <a:rPr lang="en-US" altLang="zh-CN" b="1" dirty="0">
                <a:solidFill>
                  <a:schemeClr val="tx1"/>
                </a:solidFill>
                <a:latin typeface="微软雅黑" panose="020B0503020204020204" pitchFamily="34" charset="-122"/>
                <a:ea typeface="微软雅黑" panose="020B0503020204020204" pitchFamily="34" charset="-122"/>
              </a:rPr>
              <a:t>xue</a:t>
            </a:r>
          </a:p>
        </p:txBody>
      </p:sp>
      <p:pic>
        <p:nvPicPr>
          <p:cNvPr id="4097" name="Picture 1" descr="E:\行前培训\素材\LOGO矢量图\猫贴（小）.jpg"/>
          <p:cNvPicPr>
            <a:picLocks noChangeAspect="1" noChangeArrowheads="1"/>
          </p:cNvPicPr>
          <p:nvPr/>
        </p:nvPicPr>
        <p:blipFill>
          <a:blip r:embed="rId2"/>
          <a:srcRect/>
          <a:stretch>
            <a:fillRect/>
          </a:stretch>
        </p:blipFill>
        <p:spPr bwMode="auto">
          <a:xfrm>
            <a:off x="3357554" y="214296"/>
            <a:ext cx="4857784" cy="4770692"/>
          </a:xfrm>
          <a:prstGeom prst="rect">
            <a:avLst/>
          </a:prstGeom>
          <a:noFill/>
        </p:spPr>
      </p:pic>
      <p:pic>
        <p:nvPicPr>
          <p:cNvPr id="4" name="Picture 10" descr="can2"/>
          <p:cNvPicPr>
            <a:picLocks noChangeAspect="1"/>
          </p:cNvPicPr>
          <p:nvPr/>
        </p:nvPicPr>
        <p:blipFill>
          <a:blip r:embed="rId3"/>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075" name="Rectangle 2"/>
          <p:cNvSpPr>
            <a:spLocks noGrp="1"/>
          </p:cNvSpPr>
          <p:nvPr>
            <p:ph type="title"/>
          </p:nvPr>
        </p:nvSpPr>
        <p:spPr>
          <a:xfrm>
            <a:off x="1619250" y="192088"/>
            <a:ext cx="5238766" cy="652462"/>
          </a:xfrm>
        </p:spPr>
        <p:txBody>
          <a:bodyPr vert="horz" wrap="square" lIns="91440" tIns="45720" rIns="91440" bIns="45720" anchor="ctr">
            <a:normAutofit fontScale="90000"/>
          </a:bodyPr>
          <a:lstStyle/>
          <a:p>
            <a:pPr lvl="0" eaLnBrk="1" hangingPunct="1"/>
            <a:r>
              <a:rPr lang="zh-CN" altLang="en-US" sz="4000" b="1" dirty="0">
                <a:solidFill>
                  <a:schemeClr val="bg2">
                    <a:lumMod val="60000"/>
                    <a:lumOff val="40000"/>
                  </a:schemeClr>
                </a:solidFill>
                <a:latin typeface="微软雅黑" panose="020B0503020204020204" pitchFamily="34" charset="-122"/>
                <a:ea typeface="微软雅黑" panose="020B0503020204020204" pitchFamily="34" charset="-122"/>
              </a:rPr>
              <a:t>温馨提示</a:t>
            </a:r>
            <a:r>
              <a:rPr lang="en-US" altLang="zh-CN" sz="4000" b="1" dirty="0">
                <a:solidFill>
                  <a:schemeClr val="bg2">
                    <a:lumMod val="60000"/>
                    <a:lumOff val="40000"/>
                  </a:schemeClr>
                </a:solidFill>
                <a:latin typeface="微软雅黑" panose="020B0503020204020204" pitchFamily="34" charset="-122"/>
                <a:ea typeface="微软雅黑" panose="020B0503020204020204" pitchFamily="34" charset="-122"/>
              </a:rPr>
              <a:t>-</a:t>
            </a:r>
            <a:r>
              <a:rPr lang="zh-CN" altLang="en-US" sz="4000" b="1" dirty="0">
                <a:solidFill>
                  <a:schemeClr val="bg2">
                    <a:lumMod val="60000"/>
                    <a:lumOff val="40000"/>
                  </a:schemeClr>
                </a:solidFill>
                <a:latin typeface="微软雅黑" panose="020B0503020204020204" pitchFamily="34" charset="-122"/>
                <a:ea typeface="微软雅黑" panose="020B0503020204020204" pitchFamily="34" charset="-122"/>
              </a:rPr>
              <a:t>高峰期</a:t>
            </a:r>
          </a:p>
        </p:txBody>
      </p:sp>
      <p:graphicFrame>
        <p:nvGraphicFramePr>
          <p:cNvPr id="2050" name="Object 44"/>
          <p:cNvGraphicFramePr>
            <a:graphicFrameLocks/>
          </p:cNvGraphicFramePr>
          <p:nvPr>
            <p:ph idx="1"/>
          </p:nvPr>
        </p:nvGraphicFramePr>
        <p:xfrm>
          <a:off x="785786" y="1071552"/>
          <a:ext cx="6572296" cy="3929072"/>
        </p:xfrm>
        <a:graphic>
          <a:graphicData uri="http://schemas.openxmlformats.org/presentationml/2006/ole">
            <p:oleObj spid="_x0000_s3078" r:id="rId3" imgW="6619826" imgH="2905138" progId="">
              <p:embed/>
            </p:oleObj>
          </a:graphicData>
        </a:graphic>
      </p:graphicFrame>
      <p:pic>
        <p:nvPicPr>
          <p:cNvPr id="4" name="Picture 10" descr="can2"/>
          <p:cNvPicPr>
            <a:picLocks noChangeAspect="1"/>
          </p:cNvPicPr>
          <p:nvPr/>
        </p:nvPicPr>
        <p:blipFill>
          <a:blip r:embed="rId4"/>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99" name="Rectangle 40"/>
          <p:cNvSpPr>
            <a:spLocks noGrp="1"/>
          </p:cNvSpPr>
          <p:nvPr>
            <p:ph type="title"/>
          </p:nvPr>
        </p:nvSpPr>
        <p:spPr>
          <a:xfrm>
            <a:off x="71755" y="355283"/>
            <a:ext cx="6172200" cy="650875"/>
          </a:xfrm>
        </p:spPr>
        <p:txBody>
          <a:bodyPr vert="horz" wrap="square" lIns="91440" tIns="45720" rIns="91440" bIns="45720" anchor="ctr">
            <a:normAutofit fontScale="90000"/>
          </a:bodyPr>
          <a:lstStyle/>
          <a:p>
            <a:pPr lvl="0" eaLnBrk="1" hangingPunct="1"/>
            <a:r>
              <a:rPr lang="en-US" altLang="zh-CN" dirty="0">
                <a:solidFill>
                  <a:srgbClr val="C4BD97"/>
                </a:solidFill>
                <a:latin typeface="Lantinghei SC Demibold"/>
                <a:ea typeface="Lantinghei SC Demibold"/>
              </a:rPr>
              <a:t>     </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sz="3600" b="1" dirty="0">
                <a:solidFill>
                  <a:schemeClr val="tx1"/>
                </a:solidFill>
                <a:latin typeface="微软雅黑" panose="020B0503020204020204" pitchFamily="34" charset="-122"/>
                <a:ea typeface="微软雅黑" panose="020B0503020204020204" pitchFamily="34" charset="-122"/>
              </a:rPr>
              <a:t>谁为你们服务？</a:t>
            </a:r>
          </a:p>
        </p:txBody>
      </p:sp>
      <p:pic>
        <p:nvPicPr>
          <p:cNvPr id="19484" name="Picture 10" descr="can2"/>
          <p:cNvPicPr>
            <a:picLocks noChangeAspect="1"/>
          </p:cNvPicPr>
          <p:nvPr/>
        </p:nvPicPr>
        <p:blipFill>
          <a:blip r:embed="rId2"/>
          <a:stretch>
            <a:fillRect/>
          </a:stretch>
        </p:blipFill>
        <p:spPr>
          <a:xfrm>
            <a:off x="7705756" y="98425"/>
            <a:ext cx="1295400" cy="1295400"/>
          </a:xfrm>
          <a:prstGeom prst="rect">
            <a:avLst/>
          </a:prstGeom>
          <a:noFill/>
          <a:ln w="9525">
            <a:noFill/>
          </a:ln>
          <a:effectLst>
            <a:outerShdw blurRad="152400" dist="317500" dir="5400000" sx="90000" sy="-19000" rotWithShape="0">
              <a:prstClr val="black">
                <a:alpha val="15000"/>
              </a:prstClr>
            </a:outerShdw>
          </a:effectLst>
        </p:spPr>
      </p:pic>
      <p:graphicFrame>
        <p:nvGraphicFramePr>
          <p:cNvPr id="7" name="内容占位符 6"/>
          <p:cNvGraphicFramePr>
            <a:graphicFrameLocks noGrp="1"/>
          </p:cNvGraphicFramePr>
          <p:nvPr>
            <p:ph idx="1"/>
          </p:nvPr>
        </p:nvGraphicFramePr>
        <p:xfrm>
          <a:off x="457200" y="1214428"/>
          <a:ext cx="7115196" cy="33797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4099"/>
                                        </p:tgtEl>
                                        <p:attrNameLst>
                                          <p:attrName>style.visibility</p:attrName>
                                        </p:attrNameLst>
                                      </p:cBhvr>
                                      <p:to>
                                        <p:strVal val="visible"/>
                                      </p:to>
                                    </p:set>
                                    <p:animEffect transition="in" filter="wipe(left)">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p:cNvSpPr>
          <p:nvPr>
            <p:ph type="title"/>
          </p:nvPr>
        </p:nvSpPr>
        <p:spPr>
          <a:xfrm>
            <a:off x="2928926" y="1285866"/>
            <a:ext cx="2754630" cy="628015"/>
          </a:xfrm>
        </p:spPr>
        <p:txBody>
          <a:bodyPr vert="horz" wrap="square" lIns="91440" tIns="45720" rIns="91440" bIns="45720" anchor="ctr">
            <a:normAutofit fontScale="90000"/>
          </a:bodyPr>
          <a:lstStyle/>
          <a:p>
            <a:pPr lvl="0" eaLnBrk="1" hangingPunct="1"/>
            <a:r>
              <a:rPr lang="zh-CN" altLang="en-US" sz="3600" b="1" dirty="0">
                <a:solidFill>
                  <a:srgbClr val="FF0000"/>
                </a:solidFill>
                <a:latin typeface="微软雅黑" panose="020B0503020204020204" pitchFamily="34" charset="-122"/>
                <a:ea typeface="微软雅黑" panose="020B0503020204020204" pitchFamily="34" charset="-122"/>
              </a:rPr>
              <a:t>联系我们</a:t>
            </a:r>
          </a:p>
        </p:txBody>
      </p:sp>
      <p:sp>
        <p:nvSpPr>
          <p:cNvPr id="86019" name="Rectangle 3"/>
          <p:cNvSpPr>
            <a:spLocks noGrp="1" noChangeArrowheads="1"/>
          </p:cNvSpPr>
          <p:nvPr>
            <p:ph type="body" idx="1"/>
          </p:nvPr>
        </p:nvSpPr>
        <p:spPr>
          <a:xfrm>
            <a:off x="3143240" y="2071684"/>
            <a:ext cx="5715040" cy="2354580"/>
          </a:xfrm>
        </p:spPr>
        <p:txBody>
          <a:bodyPr vert="horz" wrap="square" lIns="91440" tIns="45720" rIns="91440" bIns="45720" numCol="1" anchor="t" anchorCtr="0" compatLnSpc="1">
            <a:normAutofit fontScale="82500" lnSpcReduction="20000"/>
          </a:bodyPr>
          <a:lstStyle/>
          <a:p>
            <a:pPr lvl="0" eaLnBrk="1" hangingPunct="1">
              <a:lnSpc>
                <a:spcPct val="150000"/>
              </a:lnSpc>
            </a:pPr>
            <a:r>
              <a:rPr lang="zh-CN" altLang="en-US" sz="2900" b="1" dirty="0" smtClean="0">
                <a:solidFill>
                  <a:schemeClr val="tx1"/>
                </a:solidFill>
                <a:latin typeface="微软雅黑" panose="020B0503020204020204" pitchFamily="34" charset="-122"/>
                <a:ea typeface="微软雅黑" panose="020B0503020204020204" pitchFamily="34" charset="-122"/>
              </a:rPr>
              <a:t>教育部留学服务中心 出国事务处</a:t>
            </a:r>
            <a:endParaRPr lang="en-US" altLang="zh-CN" sz="2900" b="1" dirty="0" smtClean="0">
              <a:solidFill>
                <a:schemeClr val="tx1"/>
              </a:solidFill>
              <a:latin typeface="微软雅黑" panose="020B0503020204020204" pitchFamily="34" charset="-122"/>
              <a:ea typeface="微软雅黑" panose="020B0503020204020204" pitchFamily="34" charset="-122"/>
            </a:endParaRPr>
          </a:p>
          <a:p>
            <a:pPr lvl="0" eaLnBrk="1" hangingPunct="1">
              <a:lnSpc>
                <a:spcPct val="150000"/>
              </a:lnSpc>
            </a:pPr>
            <a:r>
              <a:rPr lang="en-US" altLang="zh-CN" sz="2900" b="1" dirty="0" smtClean="0">
                <a:solidFill>
                  <a:schemeClr val="tx1"/>
                </a:solidFill>
                <a:latin typeface="微软雅黑" panose="020B0503020204020204" pitchFamily="34" charset="-122"/>
                <a:ea typeface="微软雅黑" panose="020B0503020204020204" pitchFamily="34" charset="-122"/>
              </a:rPr>
              <a:t>TEL</a:t>
            </a:r>
            <a:r>
              <a:rPr lang="en-US" altLang="zh-CN" sz="2900" b="1" dirty="0">
                <a:solidFill>
                  <a:schemeClr val="tx1"/>
                </a:solidFill>
                <a:latin typeface="微软雅黑" panose="020B0503020204020204" pitchFamily="34" charset="-122"/>
                <a:ea typeface="微软雅黑" panose="020B0503020204020204" pitchFamily="34" charset="-122"/>
              </a:rPr>
              <a:t>: 010-62677800</a:t>
            </a:r>
            <a:r>
              <a:rPr lang="zh-CN" altLang="en-US" sz="2900" b="1" dirty="0">
                <a:solidFill>
                  <a:schemeClr val="tx1"/>
                </a:solidFill>
                <a:latin typeface="微软雅黑" panose="020B0503020204020204" pitchFamily="34" charset="-122"/>
                <a:ea typeface="微软雅黑" panose="020B0503020204020204" pitchFamily="34" charset="-122"/>
              </a:rPr>
              <a:t> 转</a:t>
            </a:r>
            <a:r>
              <a:rPr lang="en-US" altLang="zh-CN" sz="2900" b="1" dirty="0">
                <a:solidFill>
                  <a:schemeClr val="tx1"/>
                </a:solidFill>
                <a:latin typeface="微软雅黑" panose="020B0503020204020204" pitchFamily="34" charset="-122"/>
                <a:ea typeface="微软雅黑" panose="020B0503020204020204" pitchFamily="34" charset="-122"/>
              </a:rPr>
              <a:t>1</a:t>
            </a:r>
          </a:p>
          <a:p>
            <a:pPr lvl="0" eaLnBrk="1" hangingPunct="1">
              <a:lnSpc>
                <a:spcPct val="150000"/>
              </a:lnSpc>
            </a:pPr>
            <a:r>
              <a:rPr lang="en-US" altLang="zh-CN" sz="2900" b="1" dirty="0">
                <a:solidFill>
                  <a:schemeClr val="tx1"/>
                </a:solidFill>
                <a:latin typeface="微软雅黑" panose="020B0503020204020204" pitchFamily="34" charset="-122"/>
                <a:ea typeface="微软雅黑" panose="020B0503020204020204" pitchFamily="34" charset="-122"/>
              </a:rPr>
              <a:t>FAX: 010-62677653</a:t>
            </a:r>
          </a:p>
          <a:p>
            <a:pPr lvl="0" eaLnBrk="1" hangingPunct="1">
              <a:lnSpc>
                <a:spcPct val="150000"/>
              </a:lnSpc>
            </a:pPr>
            <a:r>
              <a:rPr lang="en-US" altLang="zh-CN" sz="2900" b="1" dirty="0">
                <a:solidFill>
                  <a:schemeClr val="tx1"/>
                </a:solidFill>
                <a:latin typeface="微软雅黑" panose="020B0503020204020204" pitchFamily="34" charset="-122"/>
                <a:ea typeface="微软雅黑" panose="020B0503020204020204" pitchFamily="34" charset="-122"/>
              </a:rPr>
              <a:t>E-MAIL: </a:t>
            </a:r>
            <a:r>
              <a:rPr lang="en-US" altLang="zh-CN" sz="2900" b="1" dirty="0">
                <a:solidFill>
                  <a:srgbClr val="C4BD97"/>
                </a:solidFill>
                <a:latin typeface="Lantinghei SC Demibold"/>
                <a:ea typeface="Lantinghei SC Demibold"/>
                <a:hlinkClick r:id="rId4"/>
              </a:rPr>
              <a:t>chuguo@cscse.edu.cn</a:t>
            </a:r>
            <a:endParaRPr lang="en-US" altLang="zh-CN" sz="2900" b="1" dirty="0">
              <a:solidFill>
                <a:srgbClr val="C4BD97"/>
              </a:solidFill>
              <a:latin typeface="Lantinghei SC Demibold"/>
              <a:ea typeface="Lantinghei SC Demibold"/>
            </a:endParaRPr>
          </a:p>
          <a:p>
            <a:pPr lvl="0" eaLnBrk="1" hangingPunct="1">
              <a:lnSpc>
                <a:spcPct val="150000"/>
              </a:lnSpc>
              <a:buFont typeface="Wingdings" panose="05000000000000000000" pitchFamily="2" charset="2"/>
              <a:buNone/>
            </a:pPr>
            <a:endParaRPr lang="zh-CN" altLang="en-US" sz="2600" b="1" dirty="0">
              <a:solidFill>
                <a:srgbClr val="C4BD97"/>
              </a:solidFill>
              <a:latin typeface="Lantinghei SC Demibold"/>
              <a:ea typeface="Lantinghei SC Demibold"/>
            </a:endParaRPr>
          </a:p>
        </p:txBody>
      </p:sp>
      <p:pic>
        <p:nvPicPr>
          <p:cNvPr id="7" name="Picture 10" descr="can2"/>
          <p:cNvPicPr>
            <a:picLocks noChangeAspect="1"/>
          </p:cNvPicPr>
          <p:nvPr/>
        </p:nvPicPr>
        <p:blipFill>
          <a:blip r:embed="rId5"/>
          <a:stretch>
            <a:fillRect/>
          </a:stretch>
        </p:blipFill>
        <p:spPr>
          <a:xfrm>
            <a:off x="7857490" y="41910"/>
            <a:ext cx="1226185" cy="1226185"/>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67586"/>
                                        </p:tgtEl>
                                        <p:attrNameLst>
                                          <p:attrName>style.visibility</p:attrName>
                                        </p:attrNameLst>
                                      </p:cBhvr>
                                      <p:to>
                                        <p:strVal val="visible"/>
                                      </p:to>
                                    </p:set>
                                    <p:animEffect transition="in" filter="wipe(left)">
                                      <p:cBhvr>
                                        <p:cTn id="7" dur="1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椭圆 13"/>
          <p:cNvSpPr/>
          <p:nvPr/>
        </p:nvSpPr>
        <p:spPr>
          <a:xfrm>
            <a:off x="3100595" y="3733347"/>
            <a:ext cx="2304256" cy="561946"/>
          </a:xfrm>
          <a:prstGeom prst="ellipse">
            <a:avLst/>
          </a:prstGeom>
          <a:gradFill flip="none" rotWithShape="1">
            <a:gsLst>
              <a:gs pos="0">
                <a:schemeClr val="tx1">
                  <a:alpha val="38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rot="1200000">
            <a:off x="4100348" y="1757352"/>
            <a:ext cx="1604645" cy="1090930"/>
            <a:chOff x="4097229" y="1904756"/>
            <a:chExt cx="1562289" cy="1069108"/>
          </a:xfrm>
        </p:grpSpPr>
        <p:sp>
          <p:nvSpPr>
            <p:cNvPr id="16" name="矩形 5"/>
            <p:cNvSpPr/>
            <p:nvPr/>
          </p:nvSpPr>
          <p:spPr>
            <a:xfrm>
              <a:off x="4097229" y="1945520"/>
              <a:ext cx="1562289" cy="1028344"/>
            </a:xfrm>
            <a:custGeom>
              <a:avLst/>
              <a:gdLst>
                <a:gd name="connsiteX0" fmla="*/ 0 w 1440160"/>
                <a:gd name="connsiteY0" fmla="*/ 0 h 492857"/>
                <a:gd name="connsiteX1" fmla="*/ 1440160 w 1440160"/>
                <a:gd name="connsiteY1" fmla="*/ 0 h 492857"/>
                <a:gd name="connsiteX2" fmla="*/ 1440160 w 1440160"/>
                <a:gd name="connsiteY2" fmla="*/ 492857 h 492857"/>
                <a:gd name="connsiteX3" fmla="*/ 0 w 1440160"/>
                <a:gd name="connsiteY3" fmla="*/ 492857 h 492857"/>
                <a:gd name="connsiteX4" fmla="*/ 0 w 1440160"/>
                <a:gd name="connsiteY4" fmla="*/ 0 h 492857"/>
                <a:gd name="connsiteX0-1" fmla="*/ 306888 w 1440160"/>
                <a:gd name="connsiteY0-2" fmla="*/ 0 h 852980"/>
                <a:gd name="connsiteX1-3" fmla="*/ 1440160 w 1440160"/>
                <a:gd name="connsiteY1-4" fmla="*/ 360123 h 852980"/>
                <a:gd name="connsiteX2-5" fmla="*/ 1440160 w 1440160"/>
                <a:gd name="connsiteY2-6" fmla="*/ 852980 h 852980"/>
                <a:gd name="connsiteX3-7" fmla="*/ 0 w 1440160"/>
                <a:gd name="connsiteY3-8" fmla="*/ 852980 h 852980"/>
                <a:gd name="connsiteX4-9" fmla="*/ 306888 w 1440160"/>
                <a:gd name="connsiteY4-10" fmla="*/ 0 h 852980"/>
                <a:gd name="connsiteX0-11" fmla="*/ 93946 w 1227218"/>
                <a:gd name="connsiteY0-12" fmla="*/ 0 h 852980"/>
                <a:gd name="connsiteX1-13" fmla="*/ 1227218 w 1227218"/>
                <a:gd name="connsiteY1-14" fmla="*/ 360123 h 852980"/>
                <a:gd name="connsiteX2-15" fmla="*/ 1227218 w 1227218"/>
                <a:gd name="connsiteY2-16" fmla="*/ 852980 h 852980"/>
                <a:gd name="connsiteX3-17" fmla="*/ 0 w 1227218"/>
                <a:gd name="connsiteY3-18" fmla="*/ 289309 h 852980"/>
                <a:gd name="connsiteX4-19" fmla="*/ 93946 w 1227218"/>
                <a:gd name="connsiteY4-20" fmla="*/ 0 h 852980"/>
                <a:gd name="connsiteX0-21" fmla="*/ 93946 w 1405714"/>
                <a:gd name="connsiteY0-22" fmla="*/ 0 h 1028344"/>
                <a:gd name="connsiteX1-23" fmla="*/ 1227218 w 1405714"/>
                <a:gd name="connsiteY1-24" fmla="*/ 360123 h 1028344"/>
                <a:gd name="connsiteX2-25" fmla="*/ 1405714 w 1405714"/>
                <a:gd name="connsiteY2-26" fmla="*/ 1028344 h 1028344"/>
                <a:gd name="connsiteX3-27" fmla="*/ 0 w 1405714"/>
                <a:gd name="connsiteY3-28" fmla="*/ 289309 h 1028344"/>
                <a:gd name="connsiteX4-29" fmla="*/ 93946 w 1405714"/>
                <a:gd name="connsiteY4-30" fmla="*/ 0 h 1028344"/>
                <a:gd name="connsiteX0-31" fmla="*/ 93946 w 1543500"/>
                <a:gd name="connsiteY0-32" fmla="*/ 0 h 1028344"/>
                <a:gd name="connsiteX1-33" fmla="*/ 1543500 w 1543500"/>
                <a:gd name="connsiteY1-34" fmla="*/ 767219 h 1028344"/>
                <a:gd name="connsiteX2-35" fmla="*/ 1405714 w 1543500"/>
                <a:gd name="connsiteY2-36" fmla="*/ 1028344 h 1028344"/>
                <a:gd name="connsiteX3-37" fmla="*/ 0 w 1543500"/>
                <a:gd name="connsiteY3-38" fmla="*/ 289309 h 1028344"/>
                <a:gd name="connsiteX4-39" fmla="*/ 93946 w 1543500"/>
                <a:gd name="connsiteY4-40" fmla="*/ 0 h 1028344"/>
                <a:gd name="connsiteX0-41" fmla="*/ 93946 w 1543500"/>
                <a:gd name="connsiteY0-42" fmla="*/ 0 h 1028344"/>
                <a:gd name="connsiteX1-43" fmla="*/ 1543500 w 1543500"/>
                <a:gd name="connsiteY1-44" fmla="*/ 767219 h 1028344"/>
                <a:gd name="connsiteX2-45" fmla="*/ 1405714 w 1543500"/>
                <a:gd name="connsiteY2-46" fmla="*/ 1028344 h 1028344"/>
                <a:gd name="connsiteX3-47" fmla="*/ 0 w 1543500"/>
                <a:gd name="connsiteY3-48" fmla="*/ 289309 h 1028344"/>
                <a:gd name="connsiteX4-49" fmla="*/ 93946 w 1543500"/>
                <a:gd name="connsiteY4-50" fmla="*/ 0 h 1028344"/>
                <a:gd name="connsiteX0-51" fmla="*/ 93946 w 1543500"/>
                <a:gd name="connsiteY0-52" fmla="*/ 0 h 1028344"/>
                <a:gd name="connsiteX1-53" fmla="*/ 1543500 w 1543500"/>
                <a:gd name="connsiteY1-54" fmla="*/ 767219 h 1028344"/>
                <a:gd name="connsiteX2-55" fmla="*/ 1405714 w 1543500"/>
                <a:gd name="connsiteY2-56" fmla="*/ 1028344 h 1028344"/>
                <a:gd name="connsiteX3-57" fmla="*/ 0 w 1543500"/>
                <a:gd name="connsiteY3-58" fmla="*/ 289309 h 1028344"/>
                <a:gd name="connsiteX4-59" fmla="*/ 93946 w 1543500"/>
                <a:gd name="connsiteY4-60" fmla="*/ 0 h 1028344"/>
                <a:gd name="connsiteX0-61" fmla="*/ 93946 w 1543500"/>
                <a:gd name="connsiteY0-62" fmla="*/ 0 h 1028344"/>
                <a:gd name="connsiteX1-63" fmla="*/ 1543500 w 1543500"/>
                <a:gd name="connsiteY1-64" fmla="*/ 767219 h 1028344"/>
                <a:gd name="connsiteX2-65" fmla="*/ 1405714 w 1543500"/>
                <a:gd name="connsiteY2-66" fmla="*/ 1028344 h 1028344"/>
                <a:gd name="connsiteX3-67" fmla="*/ 0 w 1543500"/>
                <a:gd name="connsiteY3-68" fmla="*/ 289309 h 1028344"/>
                <a:gd name="connsiteX4-69" fmla="*/ 93946 w 1543500"/>
                <a:gd name="connsiteY4-70" fmla="*/ 0 h 1028344"/>
                <a:gd name="connsiteX0-71" fmla="*/ 93946 w 1543500"/>
                <a:gd name="connsiteY0-72" fmla="*/ 0 h 1028344"/>
                <a:gd name="connsiteX1-73" fmla="*/ 1321330 w 1543500"/>
                <a:gd name="connsiteY1-74" fmla="*/ 645560 h 1028344"/>
                <a:gd name="connsiteX2-75" fmla="*/ 1543500 w 1543500"/>
                <a:gd name="connsiteY2-76" fmla="*/ 767219 h 1028344"/>
                <a:gd name="connsiteX3-77" fmla="*/ 1405714 w 1543500"/>
                <a:gd name="connsiteY3-78" fmla="*/ 1028344 h 1028344"/>
                <a:gd name="connsiteX4-79" fmla="*/ 0 w 1543500"/>
                <a:gd name="connsiteY4-80" fmla="*/ 289309 h 1028344"/>
                <a:gd name="connsiteX5" fmla="*/ 93946 w 1543500"/>
                <a:gd name="connsiteY5" fmla="*/ 0 h 1028344"/>
                <a:gd name="connsiteX0-81" fmla="*/ 93946 w 1543500"/>
                <a:gd name="connsiteY0-82" fmla="*/ 0 h 1028344"/>
                <a:gd name="connsiteX1-83" fmla="*/ 1299409 w 1543500"/>
                <a:gd name="connsiteY1-84" fmla="*/ 717584 h 1028344"/>
                <a:gd name="connsiteX2-85" fmla="*/ 1543500 w 1543500"/>
                <a:gd name="connsiteY2-86" fmla="*/ 767219 h 1028344"/>
                <a:gd name="connsiteX3-87" fmla="*/ 1405714 w 1543500"/>
                <a:gd name="connsiteY3-88" fmla="*/ 1028344 h 1028344"/>
                <a:gd name="connsiteX4-89" fmla="*/ 0 w 1543500"/>
                <a:gd name="connsiteY4-90" fmla="*/ 289309 h 1028344"/>
                <a:gd name="connsiteX5-91" fmla="*/ 93946 w 1543500"/>
                <a:gd name="connsiteY5-92" fmla="*/ 0 h 1028344"/>
                <a:gd name="connsiteX0-93" fmla="*/ 122129 w 1571683"/>
                <a:gd name="connsiteY0-94" fmla="*/ 0 h 1028344"/>
                <a:gd name="connsiteX1-95" fmla="*/ 1327592 w 1571683"/>
                <a:gd name="connsiteY1-96" fmla="*/ 717584 h 1028344"/>
                <a:gd name="connsiteX2-97" fmla="*/ 1571683 w 1571683"/>
                <a:gd name="connsiteY2-98" fmla="*/ 767219 h 1028344"/>
                <a:gd name="connsiteX3-99" fmla="*/ 1433897 w 1571683"/>
                <a:gd name="connsiteY3-100" fmla="*/ 1028344 h 1028344"/>
                <a:gd name="connsiteX4-101" fmla="*/ 0 w 1571683"/>
                <a:gd name="connsiteY4-102" fmla="*/ 279915 h 1028344"/>
                <a:gd name="connsiteX5-103" fmla="*/ 122129 w 1571683"/>
                <a:gd name="connsiteY5-104" fmla="*/ 0 h 1028344"/>
                <a:gd name="connsiteX0-105" fmla="*/ 112735 w 1562289"/>
                <a:gd name="connsiteY0-106" fmla="*/ 0 h 1028344"/>
                <a:gd name="connsiteX1-107" fmla="*/ 1318198 w 1562289"/>
                <a:gd name="connsiteY1-108" fmla="*/ 717584 h 1028344"/>
                <a:gd name="connsiteX2-109" fmla="*/ 1562289 w 1562289"/>
                <a:gd name="connsiteY2-110" fmla="*/ 767219 h 1028344"/>
                <a:gd name="connsiteX3-111" fmla="*/ 1424503 w 1562289"/>
                <a:gd name="connsiteY3-112" fmla="*/ 1028344 h 1028344"/>
                <a:gd name="connsiteX4-113" fmla="*/ 0 w 1562289"/>
                <a:gd name="connsiteY4-114" fmla="*/ 264257 h 1028344"/>
                <a:gd name="connsiteX5-115" fmla="*/ 112735 w 1562289"/>
                <a:gd name="connsiteY5-116" fmla="*/ 0 h 1028344"/>
                <a:gd name="connsiteX0-117" fmla="*/ 112735 w 1562289"/>
                <a:gd name="connsiteY0-118" fmla="*/ 0 h 1028344"/>
                <a:gd name="connsiteX1-119" fmla="*/ 582295 w 1562289"/>
                <a:gd name="connsiteY1-120" fmla="*/ 279173 h 1028344"/>
                <a:gd name="connsiteX2-121" fmla="*/ 1318198 w 1562289"/>
                <a:gd name="connsiteY2-122" fmla="*/ 717584 h 1028344"/>
                <a:gd name="connsiteX3-123" fmla="*/ 1562289 w 1562289"/>
                <a:gd name="connsiteY3-124" fmla="*/ 767219 h 1028344"/>
                <a:gd name="connsiteX4-125" fmla="*/ 1424503 w 1562289"/>
                <a:gd name="connsiteY4-126" fmla="*/ 1028344 h 1028344"/>
                <a:gd name="connsiteX5-127" fmla="*/ 0 w 1562289"/>
                <a:gd name="connsiteY5-128" fmla="*/ 264257 h 1028344"/>
                <a:gd name="connsiteX6" fmla="*/ 112735 w 1562289"/>
                <a:gd name="connsiteY6" fmla="*/ 0 h 1028344"/>
                <a:gd name="connsiteX0-129" fmla="*/ 112735 w 1562289"/>
                <a:gd name="connsiteY0-130" fmla="*/ 0 h 1028344"/>
                <a:gd name="connsiteX1-131" fmla="*/ 582295 w 1562289"/>
                <a:gd name="connsiteY1-132" fmla="*/ 279173 h 1028344"/>
                <a:gd name="connsiteX2-133" fmla="*/ 1318198 w 1562289"/>
                <a:gd name="connsiteY2-134" fmla="*/ 717584 h 1028344"/>
                <a:gd name="connsiteX3-135" fmla="*/ 1562289 w 1562289"/>
                <a:gd name="connsiteY3-136" fmla="*/ 767219 h 1028344"/>
                <a:gd name="connsiteX4-137" fmla="*/ 1424503 w 1562289"/>
                <a:gd name="connsiteY4-138" fmla="*/ 1028344 h 1028344"/>
                <a:gd name="connsiteX5-139" fmla="*/ 0 w 1562289"/>
                <a:gd name="connsiteY5-140" fmla="*/ 264257 h 1028344"/>
                <a:gd name="connsiteX6-141" fmla="*/ 112735 w 1562289"/>
                <a:gd name="connsiteY6-142" fmla="*/ 0 h 1028344"/>
                <a:gd name="connsiteX0-143" fmla="*/ 112735 w 1562289"/>
                <a:gd name="connsiteY0-144" fmla="*/ 0 h 1028344"/>
                <a:gd name="connsiteX1-145" fmla="*/ 469560 w 1562289"/>
                <a:gd name="connsiteY1-146" fmla="*/ 232201 h 1028344"/>
                <a:gd name="connsiteX2-147" fmla="*/ 1318198 w 1562289"/>
                <a:gd name="connsiteY2-148" fmla="*/ 717584 h 1028344"/>
                <a:gd name="connsiteX3-149" fmla="*/ 1562289 w 1562289"/>
                <a:gd name="connsiteY3-150" fmla="*/ 767219 h 1028344"/>
                <a:gd name="connsiteX4-151" fmla="*/ 1424503 w 1562289"/>
                <a:gd name="connsiteY4-152" fmla="*/ 1028344 h 1028344"/>
                <a:gd name="connsiteX5-153" fmla="*/ 0 w 1562289"/>
                <a:gd name="connsiteY5-154" fmla="*/ 264257 h 1028344"/>
                <a:gd name="connsiteX6-155" fmla="*/ 112735 w 1562289"/>
                <a:gd name="connsiteY6-156" fmla="*/ 0 h 1028344"/>
                <a:gd name="connsiteX0-157" fmla="*/ 112735 w 1562289"/>
                <a:gd name="connsiteY0-158" fmla="*/ 0 h 1028344"/>
                <a:gd name="connsiteX1-159" fmla="*/ 469560 w 1562289"/>
                <a:gd name="connsiteY1-160" fmla="*/ 232201 h 1028344"/>
                <a:gd name="connsiteX2-161" fmla="*/ 1230516 w 1562289"/>
                <a:gd name="connsiteY2-162" fmla="*/ 661217 h 1028344"/>
                <a:gd name="connsiteX3-163" fmla="*/ 1562289 w 1562289"/>
                <a:gd name="connsiteY3-164" fmla="*/ 767219 h 1028344"/>
                <a:gd name="connsiteX4-165" fmla="*/ 1424503 w 1562289"/>
                <a:gd name="connsiteY4-166" fmla="*/ 1028344 h 1028344"/>
                <a:gd name="connsiteX5-167" fmla="*/ 0 w 1562289"/>
                <a:gd name="connsiteY5-168" fmla="*/ 264257 h 1028344"/>
                <a:gd name="connsiteX6-169" fmla="*/ 112735 w 1562289"/>
                <a:gd name="connsiteY6-170" fmla="*/ 0 h 1028344"/>
                <a:gd name="connsiteX0-171" fmla="*/ 112735 w 1562289"/>
                <a:gd name="connsiteY0-172" fmla="*/ 0 h 1028344"/>
                <a:gd name="connsiteX1-173" fmla="*/ 469560 w 1562289"/>
                <a:gd name="connsiteY1-174" fmla="*/ 232201 h 1028344"/>
                <a:gd name="connsiteX2-175" fmla="*/ 1230516 w 1562289"/>
                <a:gd name="connsiteY2-176" fmla="*/ 661217 h 1028344"/>
                <a:gd name="connsiteX3-177" fmla="*/ 1562289 w 1562289"/>
                <a:gd name="connsiteY3-178" fmla="*/ 767219 h 1028344"/>
                <a:gd name="connsiteX4-179" fmla="*/ 1424503 w 1562289"/>
                <a:gd name="connsiteY4-180" fmla="*/ 1028344 h 1028344"/>
                <a:gd name="connsiteX5-181" fmla="*/ 0 w 1562289"/>
                <a:gd name="connsiteY5-182" fmla="*/ 264257 h 1028344"/>
                <a:gd name="connsiteX6-183" fmla="*/ 112735 w 1562289"/>
                <a:gd name="connsiteY6-184" fmla="*/ 0 h 1028344"/>
                <a:gd name="connsiteX0-185" fmla="*/ 112735 w 1562289"/>
                <a:gd name="connsiteY0-186" fmla="*/ 0 h 1028344"/>
                <a:gd name="connsiteX1-187" fmla="*/ 469560 w 1562289"/>
                <a:gd name="connsiteY1-188" fmla="*/ 232201 h 1028344"/>
                <a:gd name="connsiteX2-189" fmla="*/ 1230516 w 1562289"/>
                <a:gd name="connsiteY2-190" fmla="*/ 661217 h 1028344"/>
                <a:gd name="connsiteX3-191" fmla="*/ 1562289 w 1562289"/>
                <a:gd name="connsiteY3-192" fmla="*/ 767219 h 1028344"/>
                <a:gd name="connsiteX4-193" fmla="*/ 1424503 w 1562289"/>
                <a:gd name="connsiteY4-194" fmla="*/ 1028344 h 1028344"/>
                <a:gd name="connsiteX5-195" fmla="*/ 0 w 1562289"/>
                <a:gd name="connsiteY5-196" fmla="*/ 264257 h 1028344"/>
                <a:gd name="connsiteX6-197" fmla="*/ 112735 w 1562289"/>
                <a:gd name="connsiteY6-198" fmla="*/ 0 h 1028344"/>
                <a:gd name="connsiteX0-199" fmla="*/ 112735 w 1562289"/>
                <a:gd name="connsiteY0-200" fmla="*/ 0 h 1028344"/>
                <a:gd name="connsiteX1-201" fmla="*/ 469560 w 1562289"/>
                <a:gd name="connsiteY1-202" fmla="*/ 232201 h 1028344"/>
                <a:gd name="connsiteX2-203" fmla="*/ 1230516 w 1562289"/>
                <a:gd name="connsiteY2-204" fmla="*/ 661217 h 1028344"/>
                <a:gd name="connsiteX3-205" fmla="*/ 1562289 w 1562289"/>
                <a:gd name="connsiteY3-206" fmla="*/ 767219 h 1028344"/>
                <a:gd name="connsiteX4-207" fmla="*/ 1424503 w 1562289"/>
                <a:gd name="connsiteY4-208" fmla="*/ 1028344 h 1028344"/>
                <a:gd name="connsiteX5-209" fmla="*/ 0 w 1562289"/>
                <a:gd name="connsiteY5-210" fmla="*/ 264257 h 1028344"/>
                <a:gd name="connsiteX6-211" fmla="*/ 112735 w 1562289"/>
                <a:gd name="connsiteY6-212" fmla="*/ 0 h 1028344"/>
                <a:gd name="connsiteX0-213" fmla="*/ 112735 w 1562289"/>
                <a:gd name="connsiteY0-214" fmla="*/ 0 h 1028344"/>
                <a:gd name="connsiteX1-215" fmla="*/ 469560 w 1562289"/>
                <a:gd name="connsiteY1-216" fmla="*/ 232201 h 1028344"/>
                <a:gd name="connsiteX2-217" fmla="*/ 1230516 w 1562289"/>
                <a:gd name="connsiteY2-218" fmla="*/ 661217 h 1028344"/>
                <a:gd name="connsiteX3-219" fmla="*/ 1562289 w 1562289"/>
                <a:gd name="connsiteY3-220" fmla="*/ 767219 h 1028344"/>
                <a:gd name="connsiteX4-221" fmla="*/ 1424503 w 1562289"/>
                <a:gd name="connsiteY4-222" fmla="*/ 1028344 h 1028344"/>
                <a:gd name="connsiteX5-223" fmla="*/ 0 w 1562289"/>
                <a:gd name="connsiteY5-224" fmla="*/ 264257 h 1028344"/>
                <a:gd name="connsiteX6-225" fmla="*/ 112735 w 1562289"/>
                <a:gd name="connsiteY6-226" fmla="*/ 0 h 1028344"/>
                <a:gd name="connsiteX0-227" fmla="*/ 112735 w 1562289"/>
                <a:gd name="connsiteY0-228" fmla="*/ 0 h 1028344"/>
                <a:gd name="connsiteX1-229" fmla="*/ 469560 w 1562289"/>
                <a:gd name="connsiteY1-230" fmla="*/ 232201 h 1028344"/>
                <a:gd name="connsiteX2-231" fmla="*/ 1230516 w 1562289"/>
                <a:gd name="connsiteY2-232" fmla="*/ 661217 h 1028344"/>
                <a:gd name="connsiteX3-233" fmla="*/ 1562289 w 1562289"/>
                <a:gd name="connsiteY3-234" fmla="*/ 767219 h 1028344"/>
                <a:gd name="connsiteX4-235" fmla="*/ 1424503 w 1562289"/>
                <a:gd name="connsiteY4-236" fmla="*/ 1028344 h 1028344"/>
                <a:gd name="connsiteX5-237" fmla="*/ 0 w 1562289"/>
                <a:gd name="connsiteY5-238" fmla="*/ 264257 h 1028344"/>
                <a:gd name="connsiteX6-239" fmla="*/ 112735 w 1562289"/>
                <a:gd name="connsiteY6-240" fmla="*/ 0 h 1028344"/>
                <a:gd name="connsiteX0-241" fmla="*/ 112735 w 1562289"/>
                <a:gd name="connsiteY0-242" fmla="*/ 0 h 1028344"/>
                <a:gd name="connsiteX1-243" fmla="*/ 469560 w 1562289"/>
                <a:gd name="connsiteY1-244" fmla="*/ 232201 h 1028344"/>
                <a:gd name="connsiteX2-245" fmla="*/ 1230516 w 1562289"/>
                <a:gd name="connsiteY2-246" fmla="*/ 661217 h 1028344"/>
                <a:gd name="connsiteX3-247" fmla="*/ 1562289 w 1562289"/>
                <a:gd name="connsiteY3-248" fmla="*/ 767219 h 1028344"/>
                <a:gd name="connsiteX4-249" fmla="*/ 1424503 w 1562289"/>
                <a:gd name="connsiteY4-250" fmla="*/ 1028344 h 1028344"/>
                <a:gd name="connsiteX5-251" fmla="*/ 0 w 1562289"/>
                <a:gd name="connsiteY5-252" fmla="*/ 264257 h 1028344"/>
                <a:gd name="connsiteX6-253" fmla="*/ 112735 w 1562289"/>
                <a:gd name="connsiteY6-254" fmla="*/ 0 h 1028344"/>
                <a:gd name="connsiteX0-255" fmla="*/ 112735 w 1562289"/>
                <a:gd name="connsiteY0-256" fmla="*/ 0 h 1028344"/>
                <a:gd name="connsiteX1-257" fmla="*/ 469560 w 1562289"/>
                <a:gd name="connsiteY1-258" fmla="*/ 232201 h 1028344"/>
                <a:gd name="connsiteX2-259" fmla="*/ 1230516 w 1562289"/>
                <a:gd name="connsiteY2-260" fmla="*/ 661217 h 1028344"/>
                <a:gd name="connsiteX3-261" fmla="*/ 1562289 w 1562289"/>
                <a:gd name="connsiteY3-262" fmla="*/ 767219 h 1028344"/>
                <a:gd name="connsiteX4-263" fmla="*/ 1424503 w 1562289"/>
                <a:gd name="connsiteY4-264" fmla="*/ 1028344 h 1028344"/>
                <a:gd name="connsiteX5-265" fmla="*/ 0 w 1562289"/>
                <a:gd name="connsiteY5-266" fmla="*/ 264257 h 1028344"/>
                <a:gd name="connsiteX6-267" fmla="*/ 112735 w 1562289"/>
                <a:gd name="connsiteY6-268" fmla="*/ 0 h 1028344"/>
                <a:gd name="connsiteX0-269" fmla="*/ 112735 w 1562289"/>
                <a:gd name="connsiteY0-270" fmla="*/ 0 h 1028344"/>
                <a:gd name="connsiteX1-271" fmla="*/ 469560 w 1562289"/>
                <a:gd name="connsiteY1-272" fmla="*/ 232201 h 1028344"/>
                <a:gd name="connsiteX2-273" fmla="*/ 1230516 w 1562289"/>
                <a:gd name="connsiteY2-274" fmla="*/ 661217 h 1028344"/>
                <a:gd name="connsiteX3-275" fmla="*/ 1562289 w 1562289"/>
                <a:gd name="connsiteY3-276" fmla="*/ 767219 h 1028344"/>
                <a:gd name="connsiteX4-277" fmla="*/ 1424503 w 1562289"/>
                <a:gd name="connsiteY4-278" fmla="*/ 1028344 h 1028344"/>
                <a:gd name="connsiteX5-279" fmla="*/ 722421 w 1562289"/>
                <a:gd name="connsiteY5-280" fmla="*/ 607180 h 1028344"/>
                <a:gd name="connsiteX6-281" fmla="*/ 0 w 1562289"/>
                <a:gd name="connsiteY6-282" fmla="*/ 264257 h 1028344"/>
                <a:gd name="connsiteX7" fmla="*/ 112735 w 1562289"/>
                <a:gd name="connsiteY7" fmla="*/ 0 h 1028344"/>
                <a:gd name="connsiteX0-283" fmla="*/ 112735 w 1562289"/>
                <a:gd name="connsiteY0-284" fmla="*/ 0 h 1028344"/>
                <a:gd name="connsiteX1-285" fmla="*/ 469560 w 1562289"/>
                <a:gd name="connsiteY1-286" fmla="*/ 232201 h 1028344"/>
                <a:gd name="connsiteX2-287" fmla="*/ 1230516 w 1562289"/>
                <a:gd name="connsiteY2-288" fmla="*/ 661217 h 1028344"/>
                <a:gd name="connsiteX3-289" fmla="*/ 1562289 w 1562289"/>
                <a:gd name="connsiteY3-290" fmla="*/ 767219 h 1028344"/>
                <a:gd name="connsiteX4-291" fmla="*/ 1424503 w 1562289"/>
                <a:gd name="connsiteY4-292" fmla="*/ 1028344 h 1028344"/>
                <a:gd name="connsiteX5-293" fmla="*/ 722421 w 1562289"/>
                <a:gd name="connsiteY5-294" fmla="*/ 607180 h 1028344"/>
                <a:gd name="connsiteX6-295" fmla="*/ 0 w 1562289"/>
                <a:gd name="connsiteY6-296" fmla="*/ 264257 h 1028344"/>
                <a:gd name="connsiteX7-297" fmla="*/ 112735 w 1562289"/>
                <a:gd name="connsiteY7-298" fmla="*/ 0 h 1028344"/>
                <a:gd name="connsiteX0-299" fmla="*/ 112735 w 1562289"/>
                <a:gd name="connsiteY0-300" fmla="*/ 0 h 1028344"/>
                <a:gd name="connsiteX1-301" fmla="*/ 469560 w 1562289"/>
                <a:gd name="connsiteY1-302" fmla="*/ 232201 h 1028344"/>
                <a:gd name="connsiteX2-303" fmla="*/ 1230516 w 1562289"/>
                <a:gd name="connsiteY2-304" fmla="*/ 661217 h 1028344"/>
                <a:gd name="connsiteX3-305" fmla="*/ 1562289 w 1562289"/>
                <a:gd name="connsiteY3-306" fmla="*/ 767219 h 1028344"/>
                <a:gd name="connsiteX4-307" fmla="*/ 1424503 w 1562289"/>
                <a:gd name="connsiteY4-308" fmla="*/ 1028344 h 1028344"/>
                <a:gd name="connsiteX5-309" fmla="*/ 722421 w 1562289"/>
                <a:gd name="connsiteY5-310" fmla="*/ 607180 h 1028344"/>
                <a:gd name="connsiteX6-311" fmla="*/ 0 w 1562289"/>
                <a:gd name="connsiteY6-312" fmla="*/ 264257 h 1028344"/>
                <a:gd name="connsiteX7-313" fmla="*/ 112735 w 1562289"/>
                <a:gd name="connsiteY7-314" fmla="*/ 0 h 1028344"/>
                <a:gd name="connsiteX0-315" fmla="*/ 112735 w 1562289"/>
                <a:gd name="connsiteY0-316" fmla="*/ 0 h 1028344"/>
                <a:gd name="connsiteX1-317" fmla="*/ 469560 w 1562289"/>
                <a:gd name="connsiteY1-318" fmla="*/ 232201 h 1028344"/>
                <a:gd name="connsiteX2-319" fmla="*/ 1230516 w 1562289"/>
                <a:gd name="connsiteY2-320" fmla="*/ 661217 h 1028344"/>
                <a:gd name="connsiteX3-321" fmla="*/ 1562289 w 1562289"/>
                <a:gd name="connsiteY3-322" fmla="*/ 767219 h 1028344"/>
                <a:gd name="connsiteX4-323" fmla="*/ 1424503 w 1562289"/>
                <a:gd name="connsiteY4-324" fmla="*/ 1028344 h 1028344"/>
                <a:gd name="connsiteX5-325" fmla="*/ 722421 w 1562289"/>
                <a:gd name="connsiteY5-326" fmla="*/ 607180 h 1028344"/>
                <a:gd name="connsiteX6-327" fmla="*/ 0 w 1562289"/>
                <a:gd name="connsiteY6-328" fmla="*/ 264257 h 1028344"/>
                <a:gd name="connsiteX7-329" fmla="*/ 112735 w 1562289"/>
                <a:gd name="connsiteY7-330" fmla="*/ 0 h 1028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41" y="connsiteY6-142"/>
                </a:cxn>
                <a:cxn ang="0">
                  <a:pos x="connsiteX7-297" y="connsiteY7-298"/>
                </a:cxn>
              </a:cxnLst>
              <a:rect l="l" t="t" r="r" b="b"/>
              <a:pathLst>
                <a:path w="1562289" h="1028344">
                  <a:moveTo>
                    <a:pt x="112735" y="0"/>
                  </a:moveTo>
                  <a:cubicBezTo>
                    <a:pt x="216020" y="187003"/>
                    <a:pt x="272330" y="198642"/>
                    <a:pt x="469560" y="232201"/>
                  </a:cubicBezTo>
                  <a:cubicBezTo>
                    <a:pt x="986259" y="300050"/>
                    <a:pt x="1089598" y="493160"/>
                    <a:pt x="1230516" y="661217"/>
                  </a:cubicBezTo>
                  <a:cubicBezTo>
                    <a:pt x="1344239" y="746655"/>
                    <a:pt x="1464224" y="763200"/>
                    <a:pt x="1562289" y="767219"/>
                  </a:cubicBezTo>
                  <a:lnTo>
                    <a:pt x="1424503" y="1028344"/>
                  </a:lnTo>
                  <a:cubicBezTo>
                    <a:pt x="1271825" y="1022308"/>
                    <a:pt x="950313" y="791678"/>
                    <a:pt x="722421" y="607180"/>
                  </a:cubicBezTo>
                  <a:cubicBezTo>
                    <a:pt x="304029" y="508407"/>
                    <a:pt x="88914" y="386091"/>
                    <a:pt x="0" y="264257"/>
                  </a:cubicBezTo>
                  <a:lnTo>
                    <a:pt x="112735" y="0"/>
                  </a:lnTo>
                  <a:close/>
                </a:path>
              </a:pathLst>
            </a:custGeom>
            <a:gradFill>
              <a:gsLst>
                <a:gs pos="20000">
                  <a:schemeClr val="accent4"/>
                </a:gs>
                <a:gs pos="52000">
                  <a:schemeClr val="accent3">
                    <a:lumMod val="75000"/>
                  </a:schemeClr>
                </a:gs>
              </a:gsLst>
              <a:lin ang="17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4"/>
            <p:cNvSpPr/>
            <p:nvPr/>
          </p:nvSpPr>
          <p:spPr>
            <a:xfrm>
              <a:off x="4209882" y="1904756"/>
              <a:ext cx="1446390" cy="807579"/>
            </a:xfrm>
            <a:custGeom>
              <a:avLst/>
              <a:gdLst>
                <a:gd name="connsiteX0" fmla="*/ 0 w 1584176"/>
                <a:gd name="connsiteY0" fmla="*/ 0 h 423268"/>
                <a:gd name="connsiteX1" fmla="*/ 1584176 w 1584176"/>
                <a:gd name="connsiteY1" fmla="*/ 0 h 423268"/>
                <a:gd name="connsiteX2" fmla="*/ 1584176 w 1584176"/>
                <a:gd name="connsiteY2" fmla="*/ 423268 h 423268"/>
                <a:gd name="connsiteX3" fmla="*/ 0 w 1584176"/>
                <a:gd name="connsiteY3" fmla="*/ 423268 h 423268"/>
                <a:gd name="connsiteX4" fmla="*/ 0 w 1584176"/>
                <a:gd name="connsiteY4" fmla="*/ 0 h 423268"/>
                <a:gd name="connsiteX0-1" fmla="*/ 0 w 1634280"/>
                <a:gd name="connsiteY0-2" fmla="*/ 72024 h 423268"/>
                <a:gd name="connsiteX1-3" fmla="*/ 1634280 w 1634280"/>
                <a:gd name="connsiteY1-4" fmla="*/ 0 h 423268"/>
                <a:gd name="connsiteX2-5" fmla="*/ 1634280 w 1634280"/>
                <a:gd name="connsiteY2-6" fmla="*/ 423268 h 423268"/>
                <a:gd name="connsiteX3-7" fmla="*/ 50104 w 1634280"/>
                <a:gd name="connsiteY3-8" fmla="*/ 423268 h 423268"/>
                <a:gd name="connsiteX4-9" fmla="*/ 0 w 1634280"/>
                <a:gd name="connsiteY4-10" fmla="*/ 72024 h 423268"/>
                <a:gd name="connsiteX0-11" fmla="*/ 0 w 1634280"/>
                <a:gd name="connsiteY0-12" fmla="*/ 72024 h 423268"/>
                <a:gd name="connsiteX1-13" fmla="*/ 1634280 w 1634280"/>
                <a:gd name="connsiteY1-14" fmla="*/ 0 h 423268"/>
                <a:gd name="connsiteX2-15" fmla="*/ 1634280 w 1634280"/>
                <a:gd name="connsiteY2-16" fmla="*/ 423268 h 423268"/>
                <a:gd name="connsiteX3-17" fmla="*/ 291230 w 1634280"/>
                <a:gd name="connsiteY3-18" fmla="*/ 310534 h 423268"/>
                <a:gd name="connsiteX4-19" fmla="*/ 0 w 1634280"/>
                <a:gd name="connsiteY4-20" fmla="*/ 72024 h 423268"/>
                <a:gd name="connsiteX0-21" fmla="*/ 0 w 1634280"/>
                <a:gd name="connsiteY0-22" fmla="*/ 72024 h 773997"/>
                <a:gd name="connsiteX1-23" fmla="*/ 1634280 w 1634280"/>
                <a:gd name="connsiteY1-24" fmla="*/ 0 h 773997"/>
                <a:gd name="connsiteX2-25" fmla="*/ 1180212 w 1634280"/>
                <a:gd name="connsiteY2-26" fmla="*/ 773997 h 773997"/>
                <a:gd name="connsiteX3-27" fmla="*/ 291230 w 1634280"/>
                <a:gd name="connsiteY3-28" fmla="*/ 310534 h 773997"/>
                <a:gd name="connsiteX4-29" fmla="*/ 0 w 1634280"/>
                <a:gd name="connsiteY4-30" fmla="*/ 72024 h 773997"/>
                <a:gd name="connsiteX0-31" fmla="*/ 0 w 1443258"/>
                <a:gd name="connsiteY0-32" fmla="*/ 0 h 770351"/>
                <a:gd name="connsiteX1-33" fmla="*/ 1443258 w 1443258"/>
                <a:gd name="connsiteY1-34" fmla="*/ 770351 h 770351"/>
                <a:gd name="connsiteX2-35" fmla="*/ 1180212 w 1443258"/>
                <a:gd name="connsiteY2-36" fmla="*/ 701973 h 770351"/>
                <a:gd name="connsiteX3-37" fmla="*/ 291230 w 1443258"/>
                <a:gd name="connsiteY3-38" fmla="*/ 238510 h 770351"/>
                <a:gd name="connsiteX4-39" fmla="*/ 0 w 1443258"/>
                <a:gd name="connsiteY4-40" fmla="*/ 0 h 770351"/>
                <a:gd name="connsiteX0-41" fmla="*/ 0 w 1443258"/>
                <a:gd name="connsiteY0-42" fmla="*/ 10951 h 781302"/>
                <a:gd name="connsiteX1-43" fmla="*/ 1443258 w 1443258"/>
                <a:gd name="connsiteY1-44" fmla="*/ 781302 h 781302"/>
                <a:gd name="connsiteX2-45" fmla="*/ 1180212 w 1443258"/>
                <a:gd name="connsiteY2-46" fmla="*/ 712924 h 781302"/>
                <a:gd name="connsiteX3-47" fmla="*/ 291230 w 1443258"/>
                <a:gd name="connsiteY3-48" fmla="*/ 249461 h 781302"/>
                <a:gd name="connsiteX4-49" fmla="*/ 0 w 1443258"/>
                <a:gd name="connsiteY4-50" fmla="*/ 10951 h 781302"/>
                <a:gd name="connsiteX0-51" fmla="*/ 0 w 1443258"/>
                <a:gd name="connsiteY0-52" fmla="*/ 18660 h 789011"/>
                <a:gd name="connsiteX1-53" fmla="*/ 1443258 w 1443258"/>
                <a:gd name="connsiteY1-54" fmla="*/ 789011 h 789011"/>
                <a:gd name="connsiteX2-55" fmla="*/ 1180212 w 1443258"/>
                <a:gd name="connsiteY2-56" fmla="*/ 720633 h 789011"/>
                <a:gd name="connsiteX3-57" fmla="*/ 291230 w 1443258"/>
                <a:gd name="connsiteY3-58" fmla="*/ 257170 h 789011"/>
                <a:gd name="connsiteX4-59" fmla="*/ 0 w 1443258"/>
                <a:gd name="connsiteY4-60" fmla="*/ 18660 h 789011"/>
                <a:gd name="connsiteX0-61" fmla="*/ 0 w 1443258"/>
                <a:gd name="connsiteY0-62" fmla="*/ 33226 h 803577"/>
                <a:gd name="connsiteX1-63" fmla="*/ 1443258 w 1443258"/>
                <a:gd name="connsiteY1-64" fmla="*/ 803577 h 803577"/>
                <a:gd name="connsiteX2-65" fmla="*/ 1180212 w 1443258"/>
                <a:gd name="connsiteY2-66" fmla="*/ 735199 h 803577"/>
                <a:gd name="connsiteX3-67" fmla="*/ 291230 w 1443258"/>
                <a:gd name="connsiteY3-68" fmla="*/ 271736 h 803577"/>
                <a:gd name="connsiteX4-69" fmla="*/ 0 w 1443258"/>
                <a:gd name="connsiteY4-70" fmla="*/ 33226 h 803577"/>
                <a:gd name="connsiteX0-71" fmla="*/ 0 w 1443258"/>
                <a:gd name="connsiteY0-72" fmla="*/ 33226 h 803577"/>
                <a:gd name="connsiteX1-73" fmla="*/ 1443258 w 1443258"/>
                <a:gd name="connsiteY1-74" fmla="*/ 803577 h 803577"/>
                <a:gd name="connsiteX2-75" fmla="*/ 1180212 w 1443258"/>
                <a:gd name="connsiteY2-76" fmla="*/ 735199 h 803577"/>
                <a:gd name="connsiteX3-77" fmla="*/ 291230 w 1443258"/>
                <a:gd name="connsiteY3-78" fmla="*/ 271736 h 803577"/>
                <a:gd name="connsiteX4-79" fmla="*/ 0 w 1443258"/>
                <a:gd name="connsiteY4-80" fmla="*/ 33226 h 803577"/>
                <a:gd name="connsiteX0-81" fmla="*/ 0 w 1443258"/>
                <a:gd name="connsiteY0-82" fmla="*/ 33226 h 803577"/>
                <a:gd name="connsiteX1-83" fmla="*/ 1443258 w 1443258"/>
                <a:gd name="connsiteY1-84" fmla="*/ 803577 h 803577"/>
                <a:gd name="connsiteX2-85" fmla="*/ 1180212 w 1443258"/>
                <a:gd name="connsiteY2-86" fmla="*/ 735199 h 803577"/>
                <a:gd name="connsiteX3-87" fmla="*/ 291230 w 1443258"/>
                <a:gd name="connsiteY3-88" fmla="*/ 271736 h 803577"/>
                <a:gd name="connsiteX4-89" fmla="*/ 0 w 1443258"/>
                <a:gd name="connsiteY4-90" fmla="*/ 33226 h 803577"/>
                <a:gd name="connsiteX0-91" fmla="*/ 0 w 1443258"/>
                <a:gd name="connsiteY0-92" fmla="*/ 33226 h 803577"/>
                <a:gd name="connsiteX1-93" fmla="*/ 1443258 w 1443258"/>
                <a:gd name="connsiteY1-94" fmla="*/ 803577 h 803577"/>
                <a:gd name="connsiteX2-95" fmla="*/ 1180212 w 1443258"/>
                <a:gd name="connsiteY2-96" fmla="*/ 735199 h 803577"/>
                <a:gd name="connsiteX3-97" fmla="*/ 291230 w 1443258"/>
                <a:gd name="connsiteY3-98" fmla="*/ 271736 h 803577"/>
                <a:gd name="connsiteX4-99" fmla="*/ 0 w 1443258"/>
                <a:gd name="connsiteY4-100" fmla="*/ 33226 h 803577"/>
                <a:gd name="connsiteX0-101" fmla="*/ 0 w 1443258"/>
                <a:gd name="connsiteY0-102" fmla="*/ 33226 h 803577"/>
                <a:gd name="connsiteX1-103" fmla="*/ 1443258 w 1443258"/>
                <a:gd name="connsiteY1-104" fmla="*/ 803577 h 803577"/>
                <a:gd name="connsiteX2-105" fmla="*/ 1180212 w 1443258"/>
                <a:gd name="connsiteY2-106" fmla="*/ 735199 h 803577"/>
                <a:gd name="connsiteX3-107" fmla="*/ 291230 w 1443258"/>
                <a:gd name="connsiteY3-108" fmla="*/ 271736 h 803577"/>
                <a:gd name="connsiteX4-109" fmla="*/ 0 w 1443258"/>
                <a:gd name="connsiteY4-110" fmla="*/ 33226 h 803577"/>
                <a:gd name="connsiteX0-111" fmla="*/ 0 w 1443258"/>
                <a:gd name="connsiteY0-112" fmla="*/ 33226 h 803577"/>
                <a:gd name="connsiteX1-113" fmla="*/ 1443258 w 1443258"/>
                <a:gd name="connsiteY1-114" fmla="*/ 803577 h 803577"/>
                <a:gd name="connsiteX2-115" fmla="*/ 1180212 w 1443258"/>
                <a:gd name="connsiteY2-116" fmla="*/ 735199 h 803577"/>
                <a:gd name="connsiteX3-117" fmla="*/ 291230 w 1443258"/>
                <a:gd name="connsiteY3-118" fmla="*/ 271736 h 803577"/>
                <a:gd name="connsiteX4-119" fmla="*/ 0 w 1443258"/>
                <a:gd name="connsiteY4-120" fmla="*/ 33226 h 803577"/>
                <a:gd name="connsiteX0-121" fmla="*/ 0 w 1443258"/>
                <a:gd name="connsiteY0-122" fmla="*/ 33226 h 803577"/>
                <a:gd name="connsiteX1-123" fmla="*/ 1443258 w 1443258"/>
                <a:gd name="connsiteY1-124" fmla="*/ 803577 h 803577"/>
                <a:gd name="connsiteX2-125" fmla="*/ 1142634 w 1443258"/>
                <a:gd name="connsiteY2-126" fmla="*/ 725804 h 803577"/>
                <a:gd name="connsiteX3-127" fmla="*/ 291230 w 1443258"/>
                <a:gd name="connsiteY3-128" fmla="*/ 271736 h 803577"/>
                <a:gd name="connsiteX4-129" fmla="*/ 0 w 1443258"/>
                <a:gd name="connsiteY4-130" fmla="*/ 33226 h 803577"/>
                <a:gd name="connsiteX0-131" fmla="*/ 0 w 1443258"/>
                <a:gd name="connsiteY0-132" fmla="*/ 33226 h 803577"/>
                <a:gd name="connsiteX1-133" fmla="*/ 1443258 w 1443258"/>
                <a:gd name="connsiteY1-134" fmla="*/ 803577 h 803577"/>
                <a:gd name="connsiteX2-135" fmla="*/ 1142634 w 1443258"/>
                <a:gd name="connsiteY2-136" fmla="*/ 725804 h 803577"/>
                <a:gd name="connsiteX3-137" fmla="*/ 291230 w 1443258"/>
                <a:gd name="connsiteY3-138" fmla="*/ 271736 h 803577"/>
                <a:gd name="connsiteX4-139" fmla="*/ 0 w 1443258"/>
                <a:gd name="connsiteY4-140" fmla="*/ 33226 h 803577"/>
                <a:gd name="connsiteX0-141" fmla="*/ 0 w 1443258"/>
                <a:gd name="connsiteY0-142" fmla="*/ 33226 h 803577"/>
                <a:gd name="connsiteX1-143" fmla="*/ 1443258 w 1443258"/>
                <a:gd name="connsiteY1-144" fmla="*/ 803577 h 803577"/>
                <a:gd name="connsiteX2-145" fmla="*/ 1142634 w 1443258"/>
                <a:gd name="connsiteY2-146" fmla="*/ 725804 h 803577"/>
                <a:gd name="connsiteX3-147" fmla="*/ 291230 w 1443258"/>
                <a:gd name="connsiteY3-148" fmla="*/ 271736 h 803577"/>
                <a:gd name="connsiteX4-149" fmla="*/ 0 w 1443258"/>
                <a:gd name="connsiteY4-150" fmla="*/ 33226 h 803577"/>
                <a:gd name="connsiteX0-151" fmla="*/ 0 w 1443258"/>
                <a:gd name="connsiteY0-152" fmla="*/ 33226 h 803577"/>
                <a:gd name="connsiteX1-153" fmla="*/ 1443258 w 1443258"/>
                <a:gd name="connsiteY1-154" fmla="*/ 803577 h 803577"/>
                <a:gd name="connsiteX2-155" fmla="*/ 1142634 w 1443258"/>
                <a:gd name="connsiteY2-156" fmla="*/ 725804 h 803577"/>
                <a:gd name="connsiteX3-157" fmla="*/ 291230 w 1443258"/>
                <a:gd name="connsiteY3-158" fmla="*/ 271736 h 803577"/>
                <a:gd name="connsiteX4-159" fmla="*/ 0 w 1443258"/>
                <a:gd name="connsiteY4-160" fmla="*/ 33226 h 803577"/>
                <a:gd name="connsiteX0-161" fmla="*/ 0 w 1443258"/>
                <a:gd name="connsiteY0-162" fmla="*/ 33226 h 803577"/>
                <a:gd name="connsiteX1-163" fmla="*/ 1443258 w 1443258"/>
                <a:gd name="connsiteY1-164" fmla="*/ 803577 h 803577"/>
                <a:gd name="connsiteX2-165" fmla="*/ 1142634 w 1443258"/>
                <a:gd name="connsiteY2-166" fmla="*/ 725804 h 803577"/>
                <a:gd name="connsiteX3-167" fmla="*/ 291230 w 1443258"/>
                <a:gd name="connsiteY3-168" fmla="*/ 271736 h 803577"/>
                <a:gd name="connsiteX4-169" fmla="*/ 0 w 1443258"/>
                <a:gd name="connsiteY4-170" fmla="*/ 33226 h 803577"/>
                <a:gd name="connsiteX0-171" fmla="*/ 0 w 1443258"/>
                <a:gd name="connsiteY0-172" fmla="*/ 33226 h 803577"/>
                <a:gd name="connsiteX1-173" fmla="*/ 1443258 w 1443258"/>
                <a:gd name="connsiteY1-174" fmla="*/ 803577 h 803577"/>
                <a:gd name="connsiteX2-175" fmla="*/ 1142634 w 1443258"/>
                <a:gd name="connsiteY2-176" fmla="*/ 725804 h 803577"/>
                <a:gd name="connsiteX3-177" fmla="*/ 241126 w 1443258"/>
                <a:gd name="connsiteY3-178" fmla="*/ 259210 h 803577"/>
                <a:gd name="connsiteX4-179" fmla="*/ 0 w 1443258"/>
                <a:gd name="connsiteY4-180" fmla="*/ 33226 h 803577"/>
                <a:gd name="connsiteX0-181" fmla="*/ 0 w 1443258"/>
                <a:gd name="connsiteY0-182" fmla="*/ 33226 h 803577"/>
                <a:gd name="connsiteX1-183" fmla="*/ 1443258 w 1443258"/>
                <a:gd name="connsiteY1-184" fmla="*/ 803577 h 803577"/>
                <a:gd name="connsiteX2-185" fmla="*/ 1142634 w 1443258"/>
                <a:gd name="connsiteY2-186" fmla="*/ 725804 h 803577"/>
                <a:gd name="connsiteX3-187" fmla="*/ 241126 w 1443258"/>
                <a:gd name="connsiteY3-188" fmla="*/ 259210 h 803577"/>
                <a:gd name="connsiteX4-189" fmla="*/ 0 w 1443258"/>
                <a:gd name="connsiteY4-190" fmla="*/ 33226 h 803577"/>
                <a:gd name="connsiteX0-191" fmla="*/ 0 w 1443258"/>
                <a:gd name="connsiteY0-192" fmla="*/ 33226 h 803577"/>
                <a:gd name="connsiteX1-193" fmla="*/ 1443258 w 1443258"/>
                <a:gd name="connsiteY1-194" fmla="*/ 803577 h 803577"/>
                <a:gd name="connsiteX2-195" fmla="*/ 1142634 w 1443258"/>
                <a:gd name="connsiteY2-196" fmla="*/ 725804 h 803577"/>
                <a:gd name="connsiteX3-197" fmla="*/ 241126 w 1443258"/>
                <a:gd name="connsiteY3-198" fmla="*/ 259210 h 803577"/>
                <a:gd name="connsiteX4-199" fmla="*/ 0 w 1443258"/>
                <a:gd name="connsiteY4-200" fmla="*/ 33226 h 803577"/>
                <a:gd name="connsiteX0-201" fmla="*/ 0 w 1443258"/>
                <a:gd name="connsiteY0-202" fmla="*/ 33226 h 803577"/>
                <a:gd name="connsiteX1-203" fmla="*/ 1443258 w 1443258"/>
                <a:gd name="connsiteY1-204" fmla="*/ 803577 h 803577"/>
                <a:gd name="connsiteX2-205" fmla="*/ 1142634 w 1443258"/>
                <a:gd name="connsiteY2-206" fmla="*/ 725804 h 803577"/>
                <a:gd name="connsiteX3-207" fmla="*/ 241126 w 1443258"/>
                <a:gd name="connsiteY3-208" fmla="*/ 259210 h 803577"/>
                <a:gd name="connsiteX4-209" fmla="*/ 0 w 1443258"/>
                <a:gd name="connsiteY4-210" fmla="*/ 33226 h 803577"/>
                <a:gd name="connsiteX0-211" fmla="*/ 0 w 1443258"/>
                <a:gd name="connsiteY0-212" fmla="*/ 33226 h 803577"/>
                <a:gd name="connsiteX1-213" fmla="*/ 1443258 w 1443258"/>
                <a:gd name="connsiteY1-214" fmla="*/ 803577 h 803577"/>
                <a:gd name="connsiteX2-215" fmla="*/ 1142634 w 1443258"/>
                <a:gd name="connsiteY2-216" fmla="*/ 725804 h 803577"/>
                <a:gd name="connsiteX3-217" fmla="*/ 241126 w 1443258"/>
                <a:gd name="connsiteY3-218" fmla="*/ 259210 h 803577"/>
                <a:gd name="connsiteX4-219" fmla="*/ 0 w 1443258"/>
                <a:gd name="connsiteY4-220" fmla="*/ 33226 h 803577"/>
                <a:gd name="connsiteX0-221" fmla="*/ 0 w 1443258"/>
                <a:gd name="connsiteY0-222" fmla="*/ 33226 h 804937"/>
                <a:gd name="connsiteX1-223" fmla="*/ 1443258 w 1443258"/>
                <a:gd name="connsiteY1-224" fmla="*/ 803577 h 804937"/>
                <a:gd name="connsiteX2-225" fmla="*/ 1142634 w 1443258"/>
                <a:gd name="connsiteY2-226" fmla="*/ 725804 h 804937"/>
                <a:gd name="connsiteX3-227" fmla="*/ 241126 w 1443258"/>
                <a:gd name="connsiteY3-228" fmla="*/ 259210 h 804937"/>
                <a:gd name="connsiteX4-229" fmla="*/ 0 w 1443258"/>
                <a:gd name="connsiteY4-230" fmla="*/ 33226 h 804937"/>
                <a:gd name="connsiteX0-231" fmla="*/ 0 w 1443258"/>
                <a:gd name="connsiteY0-232" fmla="*/ 33226 h 804937"/>
                <a:gd name="connsiteX1-233" fmla="*/ 1443258 w 1443258"/>
                <a:gd name="connsiteY1-234" fmla="*/ 803577 h 804937"/>
                <a:gd name="connsiteX2-235" fmla="*/ 1142634 w 1443258"/>
                <a:gd name="connsiteY2-236" fmla="*/ 725804 h 804937"/>
                <a:gd name="connsiteX3-237" fmla="*/ 241126 w 1443258"/>
                <a:gd name="connsiteY3-238" fmla="*/ 259210 h 804937"/>
                <a:gd name="connsiteX4-239" fmla="*/ 0 w 1443258"/>
                <a:gd name="connsiteY4-240" fmla="*/ 33226 h 804937"/>
                <a:gd name="connsiteX0-241" fmla="*/ 0 w 1443258"/>
                <a:gd name="connsiteY0-242" fmla="*/ 41673 h 813384"/>
                <a:gd name="connsiteX1-243" fmla="*/ 1443258 w 1443258"/>
                <a:gd name="connsiteY1-244" fmla="*/ 812024 h 813384"/>
                <a:gd name="connsiteX2-245" fmla="*/ 1142634 w 1443258"/>
                <a:gd name="connsiteY2-246" fmla="*/ 734251 h 813384"/>
                <a:gd name="connsiteX3-247" fmla="*/ 241126 w 1443258"/>
                <a:gd name="connsiteY3-248" fmla="*/ 267657 h 813384"/>
                <a:gd name="connsiteX4-249" fmla="*/ 0 w 1443258"/>
                <a:gd name="connsiteY4-250" fmla="*/ 41673 h 813384"/>
                <a:gd name="connsiteX0-251" fmla="*/ 0 w 1452652"/>
                <a:gd name="connsiteY0-252" fmla="*/ 41901 h 810481"/>
                <a:gd name="connsiteX1-253" fmla="*/ 1452652 w 1452652"/>
                <a:gd name="connsiteY1-254" fmla="*/ 809121 h 810481"/>
                <a:gd name="connsiteX2-255" fmla="*/ 1152028 w 1452652"/>
                <a:gd name="connsiteY2-256" fmla="*/ 731348 h 810481"/>
                <a:gd name="connsiteX3-257" fmla="*/ 250520 w 1452652"/>
                <a:gd name="connsiteY3-258" fmla="*/ 264754 h 810481"/>
                <a:gd name="connsiteX4-259" fmla="*/ 0 w 1452652"/>
                <a:gd name="connsiteY4-260" fmla="*/ 41901 h 810481"/>
                <a:gd name="connsiteX0-261" fmla="*/ 0 w 1452652"/>
                <a:gd name="connsiteY0-262" fmla="*/ 42598 h 801784"/>
                <a:gd name="connsiteX1-263" fmla="*/ 1452652 w 1452652"/>
                <a:gd name="connsiteY1-264" fmla="*/ 800424 h 801784"/>
                <a:gd name="connsiteX2-265" fmla="*/ 1152028 w 1452652"/>
                <a:gd name="connsiteY2-266" fmla="*/ 722651 h 801784"/>
                <a:gd name="connsiteX3-267" fmla="*/ 250520 w 1452652"/>
                <a:gd name="connsiteY3-268" fmla="*/ 256057 h 801784"/>
                <a:gd name="connsiteX4-269" fmla="*/ 0 w 1452652"/>
                <a:gd name="connsiteY4-270" fmla="*/ 42598 h 801784"/>
                <a:gd name="connsiteX0-271" fmla="*/ 0 w 1449521"/>
                <a:gd name="connsiteY0-272" fmla="*/ 42598 h 801784"/>
                <a:gd name="connsiteX1-273" fmla="*/ 1449521 w 1449521"/>
                <a:gd name="connsiteY1-274" fmla="*/ 800424 h 801784"/>
                <a:gd name="connsiteX2-275" fmla="*/ 1148897 w 1449521"/>
                <a:gd name="connsiteY2-276" fmla="*/ 722651 h 801784"/>
                <a:gd name="connsiteX3-277" fmla="*/ 247389 w 1449521"/>
                <a:gd name="connsiteY3-278" fmla="*/ 256057 h 801784"/>
                <a:gd name="connsiteX4-279" fmla="*/ 0 w 1449521"/>
                <a:gd name="connsiteY4-280" fmla="*/ 42598 h 801784"/>
                <a:gd name="connsiteX0-281" fmla="*/ 0 w 1446390"/>
                <a:gd name="connsiteY0-282" fmla="*/ 42130 h 807579"/>
                <a:gd name="connsiteX1-283" fmla="*/ 1446390 w 1446390"/>
                <a:gd name="connsiteY1-284" fmla="*/ 806219 h 807579"/>
                <a:gd name="connsiteX2-285" fmla="*/ 1145766 w 1446390"/>
                <a:gd name="connsiteY2-286" fmla="*/ 728446 h 807579"/>
                <a:gd name="connsiteX3-287" fmla="*/ 244258 w 1446390"/>
                <a:gd name="connsiteY3-288" fmla="*/ 261852 h 807579"/>
                <a:gd name="connsiteX4-289" fmla="*/ 0 w 1446390"/>
                <a:gd name="connsiteY4-290" fmla="*/ 42130 h 8075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6390" h="807579">
                  <a:moveTo>
                    <a:pt x="0" y="42130"/>
                  </a:moveTo>
                  <a:cubicBezTo>
                    <a:pt x="637662" y="-130103"/>
                    <a:pt x="1256534" y="245679"/>
                    <a:pt x="1446390" y="806219"/>
                  </a:cubicBezTo>
                  <a:cubicBezTo>
                    <a:pt x="1336788" y="814741"/>
                    <a:pt x="1233448" y="782554"/>
                    <a:pt x="1145766" y="728446"/>
                  </a:cubicBezTo>
                  <a:cubicBezTo>
                    <a:pt x="1018539" y="642852"/>
                    <a:pt x="903840" y="322395"/>
                    <a:pt x="244258" y="261852"/>
                  </a:cubicBezTo>
                  <a:cubicBezTo>
                    <a:pt x="90812" y="238716"/>
                    <a:pt x="40710" y="146686"/>
                    <a:pt x="0" y="42130"/>
                  </a:cubicBezTo>
                  <a:close/>
                </a:path>
              </a:pathLst>
            </a:custGeom>
            <a:gradFill>
              <a:gsLst>
                <a:gs pos="22000">
                  <a:schemeClr val="accent4"/>
                </a:gs>
                <a:gs pos="88333">
                  <a:schemeClr val="accent3">
                    <a:lumMod val="75000"/>
                  </a:schemeClr>
                </a:gs>
                <a:gs pos="80000">
                  <a:schemeClr val="accent3">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3679293" y="2208789"/>
            <a:ext cx="1273175" cy="1164499"/>
            <a:chOff x="3128964" y="2287587"/>
            <a:chExt cx="1336454" cy="1222376"/>
          </a:xfrm>
        </p:grpSpPr>
        <p:sp>
          <p:nvSpPr>
            <p:cNvPr id="19" name="Oval 6"/>
            <p:cNvSpPr>
              <a:spLocks noChangeArrowheads="1"/>
            </p:cNvSpPr>
            <p:nvPr/>
          </p:nvSpPr>
          <p:spPr bwMode="auto">
            <a:xfrm>
              <a:off x="3128964" y="2287587"/>
              <a:ext cx="1220787" cy="1222375"/>
            </a:xfrm>
            <a:prstGeom prst="ellipse">
              <a:avLst/>
            </a:prstGeom>
            <a:gradFill flip="none" rotWithShape="1">
              <a:gsLst>
                <a:gs pos="100000">
                  <a:schemeClr val="accent5"/>
                </a:gs>
                <a:gs pos="11000">
                  <a:schemeClr val="accent6"/>
                </a:gs>
                <a:gs pos="0">
                  <a:schemeClr val="accent5"/>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accent5"/>
                </a:gs>
                <a:gs pos="87000">
                  <a:schemeClr val="accent6"/>
                </a:gs>
              </a:gsLst>
              <a:lin ang="0" scaled="0"/>
              <a:tileRect/>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Oval 16"/>
            <p:cNvSpPr>
              <a:spLocks noChangeArrowheads="1"/>
            </p:cNvSpPr>
            <p:nvPr/>
          </p:nvSpPr>
          <p:spPr bwMode="auto">
            <a:xfrm>
              <a:off x="3180555" y="2366168"/>
              <a:ext cx="1117600" cy="1117600"/>
            </a:xfrm>
            <a:prstGeom prst="ellipse">
              <a:avLst/>
            </a:prstGeom>
            <a:gradFill flip="none" rotWithShape="1">
              <a:gsLst>
                <a:gs pos="50000">
                  <a:schemeClr val="accent6"/>
                </a:gs>
                <a:gs pos="100000">
                  <a:schemeClr val="accent5"/>
                </a:gs>
              </a:gsLst>
              <a:path path="shape">
                <a:fillToRect l="50000" t="50000" r="50000" b="50000"/>
              </a:path>
              <a:tileRect/>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accent5"/>
                </a:gs>
                <a:gs pos="100000">
                  <a:schemeClr val="accent6"/>
                </a:gs>
              </a:gsLst>
              <a:lin ang="17400000" scaled="0"/>
              <a:tileRect/>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28"/>
            <p:cNvSpPr/>
            <p:nvPr/>
          </p:nvSpPr>
          <p:spPr bwMode="auto">
            <a:xfrm>
              <a:off x="3192361" y="2366963"/>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accent5"/>
                </a:gs>
                <a:gs pos="100000">
                  <a:schemeClr val="accent6"/>
                </a:gs>
                <a:gs pos="52000">
                  <a:schemeClr val="accent6"/>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Freeform 33"/>
            <p:cNvSpPr/>
            <p:nvPr/>
          </p:nvSpPr>
          <p:spPr bwMode="auto">
            <a:xfrm>
              <a:off x="3191621" y="2324914"/>
              <a:ext cx="1273797" cy="981843"/>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96000">
                  <a:schemeClr val="bg1">
                    <a:alpha val="63000"/>
                  </a:schemeClr>
                </a:gs>
                <a:gs pos="3000">
                  <a:schemeClr val="accent6"/>
                </a:gs>
              </a:gsLst>
              <a:path path="circle">
                <a:fillToRect t="100000" r="100000"/>
              </a:path>
            </a:gradFill>
            <a:ln>
              <a:noFill/>
            </a:ln>
          </p:spPr>
          <p:txBody>
            <a:bodyPr vert="horz" wrap="square" lIns="91440" tIns="45720" rIns="91440" bIns="45720" numCol="1" anchor="t" anchorCtr="0" compatLnSpc="1"/>
            <a:lstStyle/>
            <a:p>
              <a:pPr algn="ctr"/>
              <a:endParaRPr lang="zh-CN" altLang="en-US" sz="2400">
                <a:solidFill>
                  <a:prstClr val="black"/>
                </a:solidFill>
                <a:latin typeface="微软雅黑" panose="020B0503020204020204" pitchFamily="34" charset="-122"/>
                <a:ea typeface="微软雅黑" panose="020B0503020204020204" pitchFamily="34" charset="-122"/>
              </a:endParaRPr>
            </a:p>
            <a:p>
              <a:pPr algn="ctr"/>
              <a:r>
                <a:rPr lang="zh-CN" altLang="en-US" sz="2400" b="1">
                  <a:solidFill>
                    <a:prstClr val="black"/>
                  </a:solidFill>
                  <a:latin typeface="微软雅黑" panose="020B0503020204020204" pitchFamily="34" charset="-122"/>
                  <a:ea typeface="微软雅黑" panose="020B0503020204020204" pitchFamily="34" charset="-122"/>
                </a:rPr>
                <a:t>教育部</a:t>
              </a:r>
            </a:p>
          </p:txBody>
        </p:sp>
        <p:sp>
          <p:nvSpPr>
            <p:cNvPr id="33"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组合 33"/>
          <p:cNvGrpSpPr/>
          <p:nvPr/>
        </p:nvGrpSpPr>
        <p:grpSpPr>
          <a:xfrm rot="20640000">
            <a:off x="3094805" y="2276937"/>
            <a:ext cx="726357" cy="1637579"/>
            <a:chOff x="3564830" y="2205362"/>
            <a:chExt cx="726357" cy="1637579"/>
          </a:xfrm>
        </p:grpSpPr>
        <p:grpSp>
          <p:nvGrpSpPr>
            <p:cNvPr id="35" name="组合 34"/>
            <p:cNvGrpSpPr/>
            <p:nvPr/>
          </p:nvGrpSpPr>
          <p:grpSpPr>
            <a:xfrm>
              <a:off x="3564830" y="2205362"/>
              <a:ext cx="726357" cy="1637579"/>
              <a:chOff x="3564830" y="2205362"/>
              <a:chExt cx="726357" cy="1637579"/>
            </a:xfrm>
          </p:grpSpPr>
          <p:sp>
            <p:nvSpPr>
              <p:cNvPr id="37" name="等腰三角形 2"/>
              <p:cNvSpPr/>
              <p:nvPr/>
            </p:nvSpPr>
            <p:spPr>
              <a:xfrm>
                <a:off x="3564830" y="2540385"/>
                <a:ext cx="706795" cy="13025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Lst>
                <a:ahLst/>
                <a:cxnLst>
                  <a:cxn ang="0">
                    <a:pos x="connsiteX0-1" y="connsiteY0-2"/>
                  </a:cxn>
                  <a:cxn ang="0">
                    <a:pos x="connsiteX1-3" y="connsiteY1-4"/>
                  </a:cxn>
                  <a:cxn ang="0">
                    <a:pos x="connsiteX2-5" y="connsiteY2-6"/>
                  </a:cxn>
                  <a:cxn ang="0">
                    <a:pos x="connsiteX3-7" y="connsiteY3-8"/>
                  </a:cxn>
                </a:cxnLst>
                <a:rect l="l" t="t" r="r" b="b"/>
                <a:pathLst>
                  <a:path w="706795" h="1302556">
                    <a:moveTo>
                      <a:pt x="519054" y="1302556"/>
                    </a:moveTo>
                    <a:cubicBezTo>
                      <a:pt x="-89005" y="846450"/>
                      <a:pt x="-95814" y="421659"/>
                      <a:pt x="157291" y="0"/>
                    </a:cubicBezTo>
                    <a:cubicBezTo>
                      <a:pt x="47141" y="370512"/>
                      <a:pt x="297115" y="662736"/>
                      <a:pt x="706795" y="951829"/>
                    </a:cubicBezTo>
                    <a:lnTo>
                      <a:pt x="519054" y="1302556"/>
                    </a:lnTo>
                    <a:close/>
                  </a:path>
                </a:pathLst>
              </a:custGeom>
              <a:gradFill>
                <a:gsLst>
                  <a:gs pos="20000">
                    <a:schemeClr val="bg2"/>
                  </a:gs>
                  <a:gs pos="76000">
                    <a:schemeClr val="tx2">
                      <a:lumMod val="75000"/>
                    </a:schemeClr>
                  </a:gs>
                </a:gsLst>
                <a:lin ang="9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1"/>
              <p:cNvSpPr/>
              <p:nvPr/>
            </p:nvSpPr>
            <p:spPr>
              <a:xfrm>
                <a:off x="3675390" y="2205362"/>
                <a:ext cx="615797" cy="1409045"/>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5797" h="1409045">
                    <a:moveTo>
                      <a:pt x="323844" y="0"/>
                    </a:moveTo>
                    <a:cubicBezTo>
                      <a:pt x="403114" y="32359"/>
                      <a:pt x="494911" y="177453"/>
                      <a:pt x="458316" y="275573"/>
                    </a:cubicBezTo>
                    <a:cubicBezTo>
                      <a:pt x="274601" y="661749"/>
                      <a:pt x="372723" y="809928"/>
                      <a:pt x="564787" y="1039528"/>
                    </a:cubicBezTo>
                    <a:cubicBezTo>
                      <a:pt x="683845" y="1237856"/>
                      <a:pt x="561777" y="1348503"/>
                      <a:pt x="527392" y="1409045"/>
                    </a:cubicBezTo>
                    <a:cubicBezTo>
                      <a:pt x="49316" y="1102201"/>
                      <a:pt x="-272187" y="422709"/>
                      <a:pt x="323844" y="0"/>
                    </a:cubicBezTo>
                    <a:close/>
                  </a:path>
                </a:pathLst>
              </a:custGeom>
              <a:gradFill>
                <a:gsLst>
                  <a:gs pos="12000">
                    <a:schemeClr val="bg2"/>
                  </a:gs>
                  <a:gs pos="88000">
                    <a:schemeClr val="tx2"/>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6" name="矩形 1"/>
            <p:cNvSpPr/>
            <p:nvPr/>
          </p:nvSpPr>
          <p:spPr>
            <a:xfrm>
              <a:off x="3675408" y="2623385"/>
              <a:ext cx="615778" cy="999334"/>
            </a:xfrm>
            <a:custGeom>
              <a:avLst/>
              <a:gdLst/>
              <a:ahLst/>
              <a:cxnLst/>
              <a:rect l="l" t="t" r="r" b="b"/>
              <a:pathLst>
                <a:path w="615778" h="999334">
                  <a:moveTo>
                    <a:pt x="395170" y="0"/>
                  </a:moveTo>
                  <a:lnTo>
                    <a:pt x="402204" y="307"/>
                  </a:lnTo>
                  <a:cubicBezTo>
                    <a:pt x="300615" y="290405"/>
                    <a:pt x="396742" y="428953"/>
                    <a:pt x="564768" y="629817"/>
                  </a:cubicBezTo>
                  <a:cubicBezTo>
                    <a:pt x="683826" y="828145"/>
                    <a:pt x="561758" y="938792"/>
                    <a:pt x="527373" y="999334"/>
                  </a:cubicBezTo>
                  <a:cubicBezTo>
                    <a:pt x="198798" y="788444"/>
                    <a:pt x="-55819" y="401529"/>
                    <a:pt x="10597" y="42937"/>
                  </a:cubicBezTo>
                  <a:cubicBezTo>
                    <a:pt x="133366" y="14333"/>
                    <a:pt x="262330" y="0"/>
                    <a:pt x="395170" y="0"/>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44" name="直接连接符 43"/>
          <p:cNvCxnSpPr/>
          <p:nvPr/>
        </p:nvCxnSpPr>
        <p:spPr>
          <a:xfrm>
            <a:off x="4506416" y="1555105"/>
            <a:ext cx="36530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712104" y="1680637"/>
            <a:ext cx="2735262" cy="659130"/>
          </a:xfrm>
          <a:prstGeom prst="rect">
            <a:avLst/>
          </a:prstGeom>
        </p:spPr>
        <p:txBody>
          <a:bodyPr wrap="square">
            <a:spAutoFit/>
          </a:bodyPr>
          <a:lstStyle/>
          <a:p>
            <a:pPr lvl="0" eaLnBrk="1" hangingPunct="1">
              <a:buFont typeface="Arial" panose="020B0604020202020204" pitchFamily="34" charset="0"/>
              <a:buNone/>
            </a:pPr>
            <a:r>
              <a:rPr lang="zh-CN" altLang="zh-CN" b="1" dirty="0">
                <a:solidFill>
                  <a:schemeClr val="tx1"/>
                </a:solidFill>
                <a:latin typeface="Arial" panose="020B0604020202020204" pitchFamily="34" charset="0"/>
                <a:ea typeface="微软雅黑" panose="020B0503020204020204" pitchFamily="34" charset="-122"/>
                <a:sym typeface="+mn-ea"/>
              </a:rPr>
              <a:t>∙  </a:t>
            </a:r>
            <a:r>
              <a:rPr lang="zh-CN" altLang="zh-CN" b="1" dirty="0">
                <a:solidFill>
                  <a:schemeClr val="tx1"/>
                </a:solidFill>
                <a:latin typeface="微软雅黑" panose="020B0503020204020204" pitchFamily="34" charset="-122"/>
                <a:ea typeface="微软雅黑" panose="020B0503020204020204" pitchFamily="34" charset="-122"/>
                <a:sym typeface="+mn-ea"/>
              </a:rPr>
              <a:t>评审、录取</a:t>
            </a:r>
          </a:p>
          <a:p>
            <a:pPr lvl="0" eaLnBrk="1" hangingPunct="1">
              <a:buFont typeface="Arial" panose="020B0604020202020204" pitchFamily="34" charset="0"/>
              <a:buNone/>
            </a:pPr>
            <a:r>
              <a:rPr lang="zh-CN" altLang="zh-CN" b="1" dirty="0">
                <a:solidFill>
                  <a:schemeClr val="tx1"/>
                </a:solidFill>
                <a:latin typeface="Arial" panose="020B0604020202020204" pitchFamily="34" charset="0"/>
                <a:ea typeface="微软雅黑" panose="020B0503020204020204" pitchFamily="34" charset="-122"/>
                <a:sym typeface="+mn-ea"/>
              </a:rPr>
              <a:t>∙  </a:t>
            </a:r>
            <a:r>
              <a:rPr lang="zh-CN" altLang="zh-CN" b="1" dirty="0">
                <a:solidFill>
                  <a:schemeClr val="tx1"/>
                </a:solidFill>
                <a:latin typeface="微软雅黑" panose="020B0503020204020204" pitchFamily="34" charset="-122"/>
                <a:ea typeface="微软雅黑" panose="020B0503020204020204" pitchFamily="34" charset="-122"/>
                <a:sym typeface="+mn-ea"/>
              </a:rPr>
              <a:t>资助出国留学协议书</a:t>
            </a:r>
            <a:endParaRPr lang="zh-CN" altLang="zh-CN"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46" name="Text Box 11"/>
          <p:cNvSpPr txBox="1">
            <a:spLocks noChangeArrowheads="1"/>
          </p:cNvSpPr>
          <p:nvPr/>
        </p:nvSpPr>
        <p:spPr bwMode="auto">
          <a:xfrm>
            <a:off x="4200996" y="1071552"/>
            <a:ext cx="38576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24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国家</a:t>
            </a: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留学</a:t>
            </a:r>
            <a:r>
              <a:rPr lang="zh-CN" altLang="en-US" sz="2400"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基金委秘书处</a:t>
            </a:r>
            <a:endPar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Text Box 11"/>
          <p:cNvSpPr txBox="1">
            <a:spLocks noChangeArrowheads="1"/>
          </p:cNvSpPr>
          <p:nvPr/>
        </p:nvSpPr>
        <p:spPr bwMode="auto">
          <a:xfrm>
            <a:off x="172873" y="1680517"/>
            <a:ext cx="3060065" cy="483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eaLnBrk="1" hangingPunct="1">
              <a:buFont typeface="Arial" panose="020B0604020202020204" pitchFamily="34" charset="0"/>
              <a:buNone/>
            </a:pPr>
            <a:r>
              <a:rPr lang="zh-CN" altLang="en-US" sz="2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教育部留学服务中心</a:t>
            </a:r>
          </a:p>
        </p:txBody>
      </p:sp>
      <p:sp>
        <p:nvSpPr>
          <p:cNvPr id="52" name="矩形 51"/>
          <p:cNvSpPr/>
          <p:nvPr/>
        </p:nvSpPr>
        <p:spPr>
          <a:xfrm>
            <a:off x="172977" y="2222533"/>
            <a:ext cx="2735262" cy="1682512"/>
          </a:xfrm>
          <a:prstGeom prst="rect">
            <a:avLst/>
          </a:prstGeom>
        </p:spPr>
        <p:txBody>
          <a:bodyPr wrap="square">
            <a:spAutoFit/>
          </a:bodyPr>
          <a:lstStyle/>
          <a:p>
            <a:pPr lvl="0" eaLnBrk="1" hangingPunct="1">
              <a:buFont typeface="Wingdings" pitchFamily="2" charset="2"/>
              <a:buChar char="ü"/>
            </a:pPr>
            <a:r>
              <a:rPr lang="zh-CN" altLang="zh-CN" b="1" dirty="0" smtClean="0">
                <a:solidFill>
                  <a:schemeClr val="tx1"/>
                </a:solidFill>
                <a:latin typeface="微软雅黑" panose="020B0503020204020204" pitchFamily="34" charset="-122"/>
                <a:ea typeface="微软雅黑" panose="020B0503020204020204" pitchFamily="34" charset="-122"/>
                <a:sym typeface="+mn-ea"/>
              </a:rPr>
              <a:t>办理</a:t>
            </a:r>
            <a:r>
              <a:rPr lang="zh-CN" altLang="zh-CN" b="1" dirty="0">
                <a:solidFill>
                  <a:schemeClr val="tx1"/>
                </a:solidFill>
                <a:latin typeface="微软雅黑" panose="020B0503020204020204" pitchFamily="34" charset="-122"/>
                <a:ea typeface="微软雅黑" panose="020B0503020204020204" pitchFamily="34" charset="-122"/>
                <a:sym typeface="+mn-ea"/>
              </a:rPr>
              <a:t>签证</a:t>
            </a:r>
            <a:r>
              <a:rPr lang="zh-CN" altLang="en-US" b="1" dirty="0">
                <a:solidFill>
                  <a:schemeClr val="tx1"/>
                </a:solidFill>
                <a:latin typeface="微软雅黑" panose="020B0503020204020204" pitchFamily="34" charset="-122"/>
                <a:ea typeface="微软雅黑" panose="020B0503020204020204" pitchFamily="34" charset="-122"/>
                <a:sym typeface="+mn-ea"/>
              </a:rPr>
              <a:t>、订购机票</a:t>
            </a:r>
            <a:r>
              <a:rPr lang="zh-CN" altLang="zh-CN" b="1" dirty="0">
                <a:solidFill>
                  <a:schemeClr val="tx1"/>
                </a:solidFill>
                <a:latin typeface="微软雅黑" panose="020B0503020204020204" pitchFamily="34" charset="-122"/>
                <a:ea typeface="微软雅黑" panose="020B0503020204020204" pitchFamily="34" charset="-122"/>
                <a:sym typeface="+mn-ea"/>
              </a:rPr>
              <a:t>等派出手续</a:t>
            </a:r>
          </a:p>
          <a:p>
            <a:pPr lvl="0" eaLnBrk="1" hangingPunct="1">
              <a:buFont typeface="Wingdings" pitchFamily="2" charset="2"/>
              <a:buChar char="ü"/>
            </a:pPr>
            <a:r>
              <a:rPr lang="zh-CN" altLang="zh-CN" b="1" dirty="0" smtClean="0">
                <a:solidFill>
                  <a:schemeClr val="tx1"/>
                </a:solidFill>
                <a:latin typeface="微软雅黑" panose="020B0503020204020204" pitchFamily="34" charset="-122"/>
                <a:ea typeface="微软雅黑" panose="020B0503020204020204" pitchFamily="34" charset="-122"/>
                <a:sym typeface="+mn-ea"/>
              </a:rPr>
              <a:t>行</a:t>
            </a:r>
            <a:r>
              <a:rPr lang="zh-CN" altLang="zh-CN" b="1" dirty="0">
                <a:solidFill>
                  <a:schemeClr val="tx1"/>
                </a:solidFill>
                <a:latin typeface="微软雅黑" panose="020B0503020204020204" pitchFamily="34" charset="-122"/>
                <a:ea typeface="微软雅黑" panose="020B0503020204020204" pitchFamily="34" charset="-122"/>
                <a:sym typeface="+mn-ea"/>
              </a:rPr>
              <a:t>前培训</a:t>
            </a:r>
          </a:p>
          <a:p>
            <a:pPr lvl="0" eaLnBrk="1" hangingPunct="1">
              <a:buFont typeface="Wingdings" pitchFamily="2" charset="2"/>
              <a:buChar char="ü"/>
            </a:pPr>
            <a:r>
              <a:rPr lang="zh-CN" altLang="zh-CN" b="1" dirty="0" smtClean="0">
                <a:solidFill>
                  <a:schemeClr val="tx1"/>
                </a:solidFill>
                <a:latin typeface="微软雅黑" panose="020B0503020204020204" pitchFamily="34" charset="-122"/>
                <a:ea typeface="微软雅黑" panose="020B0503020204020204" pitchFamily="34" charset="-122"/>
                <a:sym typeface="+mn-ea"/>
              </a:rPr>
              <a:t>回国</a:t>
            </a:r>
            <a:r>
              <a:rPr lang="zh-CN" altLang="en-US" b="1" dirty="0" smtClean="0">
                <a:latin typeface="微软雅黑" panose="020B0503020204020204" pitchFamily="34" charset="-122"/>
                <a:ea typeface="微软雅黑" panose="020B0503020204020204" pitchFamily="34" charset="-122"/>
                <a:sym typeface="+mn-ea"/>
              </a:rPr>
              <a:t>就业、落户</a:t>
            </a:r>
            <a:r>
              <a:rPr lang="zh-CN" altLang="zh-CN" b="1" dirty="0" smtClean="0">
                <a:solidFill>
                  <a:schemeClr val="tx1"/>
                </a:solidFill>
                <a:latin typeface="微软雅黑" panose="020B0503020204020204" pitchFamily="34" charset="-122"/>
                <a:ea typeface="微软雅黑" panose="020B0503020204020204" pitchFamily="34" charset="-122"/>
                <a:sym typeface="+mn-ea"/>
              </a:rPr>
              <a:t>、学历</a:t>
            </a:r>
            <a:r>
              <a:rPr lang="en-US" altLang="zh-CN" b="1" dirty="0" smtClean="0">
                <a:solidFill>
                  <a:schemeClr val="tx1"/>
                </a:solidFill>
                <a:latin typeface="微软雅黑" panose="020B0503020204020204" pitchFamily="34" charset="-122"/>
                <a:ea typeface="微软雅黑" panose="020B0503020204020204" pitchFamily="34" charset="-122"/>
                <a:sym typeface="+mn-ea"/>
              </a:rPr>
              <a:t>  </a:t>
            </a:r>
            <a:r>
              <a:rPr lang="zh-CN" altLang="en-US" b="1" dirty="0" smtClean="0">
                <a:solidFill>
                  <a:schemeClr val="tx1"/>
                </a:solidFill>
                <a:latin typeface="微软雅黑" panose="020B0503020204020204" pitchFamily="34" charset="-122"/>
                <a:ea typeface="微软雅黑" panose="020B0503020204020204" pitchFamily="34" charset="-122"/>
                <a:sym typeface="+mn-ea"/>
              </a:rPr>
              <a:t>学位</a:t>
            </a:r>
            <a:r>
              <a:rPr lang="zh-CN" altLang="zh-CN" b="1" dirty="0" smtClean="0">
                <a:solidFill>
                  <a:schemeClr val="tx1"/>
                </a:solidFill>
                <a:latin typeface="微软雅黑" panose="020B0503020204020204" pitchFamily="34" charset="-122"/>
                <a:ea typeface="微软雅黑" panose="020B0503020204020204" pitchFamily="34" charset="-122"/>
                <a:sym typeface="+mn-ea"/>
              </a:rPr>
              <a:t>认证</a:t>
            </a:r>
            <a:r>
              <a:rPr lang="zh-CN" altLang="en-US" b="1" dirty="0" smtClean="0">
                <a:solidFill>
                  <a:schemeClr val="tx1"/>
                </a:solidFill>
                <a:latin typeface="微软雅黑" panose="020B0503020204020204" pitchFamily="34" charset="-122"/>
                <a:ea typeface="微软雅黑" panose="020B0503020204020204" pitchFamily="34" charset="-122"/>
                <a:sym typeface="+mn-ea"/>
              </a:rPr>
              <a:t>、创业等</a:t>
            </a:r>
            <a:endParaRPr lang="zh-CN" altLang="zh-CN" b="1" dirty="0">
              <a:solidFill>
                <a:schemeClr val="tx1"/>
              </a:solidFill>
              <a:latin typeface="微软雅黑" panose="020B0503020204020204" pitchFamily="34" charset="-122"/>
              <a:ea typeface="微软雅黑" panose="020B0503020204020204" pitchFamily="34" charset="-122"/>
              <a:sym typeface="+mn-ea"/>
            </a:endParaRPr>
          </a:p>
          <a:p>
            <a:pPr algn="just">
              <a:lnSpc>
                <a:spcPts val="1600"/>
              </a:lnSpc>
            </a:pPr>
            <a:endParaRPr lang="zh-CN" altLang="zh-CN" b="1" dirty="0" smtClean="0">
              <a:solidFill>
                <a:schemeClr val="tx1"/>
              </a:solidFill>
              <a:latin typeface="微软雅黑" panose="020B0503020204020204" pitchFamily="34" charset="-122"/>
              <a:ea typeface="微软雅黑" panose="020B0503020204020204" pitchFamily="34" charset="-122"/>
              <a:sym typeface="+mn-ea"/>
            </a:endParaRPr>
          </a:p>
        </p:txBody>
      </p:sp>
      <p:cxnSp>
        <p:nvCxnSpPr>
          <p:cNvPr id="53" name="直接连接符 52"/>
          <p:cNvCxnSpPr/>
          <p:nvPr/>
        </p:nvCxnSpPr>
        <p:spPr>
          <a:xfrm>
            <a:off x="142844" y="2196696"/>
            <a:ext cx="338409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962114" y="3852295"/>
            <a:ext cx="1367244" cy="296169"/>
          </a:xfrm>
          <a:prstGeom prst="ellipse">
            <a:avLst/>
          </a:prstGeom>
          <a:gradFill flip="none" rotWithShape="1">
            <a:gsLst>
              <a:gs pos="0">
                <a:schemeClr val="tx1">
                  <a:alpha val="60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9484" name="Picture 10" descr="can2"/>
          <p:cNvPicPr>
            <a:picLocks noChangeAspect="1"/>
          </p:cNvPicPr>
          <p:nvPr/>
        </p:nvPicPr>
        <p:blipFill>
          <a:blip r:embed="rId3"/>
          <a:stretch>
            <a:fillRect/>
          </a:stretch>
        </p:blipFill>
        <p:spPr>
          <a:xfrm>
            <a:off x="7786710" y="61904"/>
            <a:ext cx="1295400" cy="1295400"/>
          </a:xfrm>
          <a:prstGeom prst="rect">
            <a:avLst/>
          </a:prstGeom>
          <a:noFill/>
          <a:ln w="9525">
            <a:noFill/>
          </a:ln>
          <a:effectLst>
            <a:outerShdw blurRad="152400" dist="317500" dir="5400000" sx="90000" sy="-19000" rotWithShape="0">
              <a:prstClr val="black">
                <a:alpha val="15000"/>
              </a:prstClr>
            </a:outerShdw>
          </a:effectLst>
        </p:spPr>
      </p:pic>
      <p:sp>
        <p:nvSpPr>
          <p:cNvPr id="8197" name="Freeform 5"/>
          <p:cNvSpPr>
            <a:spLocks noEditPoints="1"/>
          </p:cNvSpPr>
          <p:nvPr/>
        </p:nvSpPr>
        <p:spPr bwMode="auto">
          <a:xfrm>
            <a:off x="5840355" y="4036965"/>
            <a:ext cx="142852" cy="1786"/>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91440" tIns="45720" rIns="91440" bIns="45720" numCol="1" anchor="t" anchorCtr="0" compatLnSpc="1"/>
          <a:lstStyle/>
          <a:p>
            <a:endParaRPr lang="en-US"/>
          </a:p>
        </p:txBody>
      </p:sp>
      <p:sp>
        <p:nvSpPr>
          <p:cNvPr id="8198" name="Freeform 6"/>
          <p:cNvSpPr/>
          <p:nvPr/>
        </p:nvSpPr>
        <p:spPr bwMode="auto">
          <a:xfrm>
            <a:off x="6985153" y="2442517"/>
            <a:ext cx="578485" cy="538480"/>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5"/>
          </a:solidFill>
          <a:ln w="19050">
            <a:solidFill>
              <a:schemeClr val="bg1"/>
            </a:solidFill>
            <a:round/>
          </a:ln>
        </p:spPr>
        <p:txBody>
          <a:bodyPr vert="horz" wrap="square" lIns="91440" tIns="45720" rIns="91440" bIns="45720" numCol="1" anchor="t" anchorCtr="0" compatLnSpc="1"/>
          <a:lstStyle/>
          <a:p>
            <a:endParaRPr lang="en-US"/>
          </a:p>
        </p:txBody>
      </p:sp>
      <p:sp>
        <p:nvSpPr>
          <p:cNvPr id="8199" name="Freeform 7"/>
          <p:cNvSpPr>
            <a:spLocks noEditPoints="1"/>
          </p:cNvSpPr>
          <p:nvPr/>
        </p:nvSpPr>
        <p:spPr bwMode="auto">
          <a:xfrm>
            <a:off x="6336818" y="2880667"/>
            <a:ext cx="1270000" cy="774065"/>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6"/>
          </a:solidFill>
          <a:ln w="19050">
            <a:solidFill>
              <a:schemeClr val="bg1"/>
            </a:solidFill>
            <a:round/>
          </a:ln>
        </p:spPr>
        <p:txBody>
          <a:bodyPr vert="horz" wrap="square" lIns="91440" tIns="45720" rIns="91440" bIns="45720" numCol="1" anchor="t" anchorCtr="0" compatLnSpc="1"/>
          <a:lstStyle/>
          <a:p>
            <a:endParaRPr lang="en-US"/>
          </a:p>
        </p:txBody>
      </p:sp>
      <p:sp>
        <p:nvSpPr>
          <p:cNvPr id="8200" name="Freeform 8"/>
          <p:cNvSpPr/>
          <p:nvPr/>
        </p:nvSpPr>
        <p:spPr bwMode="auto">
          <a:xfrm>
            <a:off x="5711978" y="3169592"/>
            <a:ext cx="800100" cy="1038860"/>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91440" tIns="45720" rIns="91440" bIns="45720" numCol="1" anchor="t" anchorCtr="0" compatLnSpc="1"/>
          <a:lstStyle/>
          <a:p>
            <a:endParaRPr lang="en-US"/>
          </a:p>
        </p:txBody>
      </p:sp>
      <p:sp>
        <p:nvSpPr>
          <p:cNvPr id="8201" name="Freeform 9"/>
          <p:cNvSpPr/>
          <p:nvPr/>
        </p:nvSpPr>
        <p:spPr bwMode="auto">
          <a:xfrm>
            <a:off x="5711978" y="4037002"/>
            <a:ext cx="800100" cy="791845"/>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91440" tIns="45720" rIns="91440" bIns="45720" numCol="1" anchor="t" anchorCtr="0" compatLnSpc="1"/>
          <a:lstStyle/>
          <a:p>
            <a:endParaRPr lang="en-US"/>
          </a:p>
        </p:txBody>
      </p:sp>
      <p:sp>
        <p:nvSpPr>
          <p:cNvPr id="8202" name="Freeform 10"/>
          <p:cNvSpPr/>
          <p:nvPr/>
        </p:nvSpPr>
        <p:spPr bwMode="auto">
          <a:xfrm>
            <a:off x="6336766" y="3470914"/>
            <a:ext cx="562481" cy="1389238"/>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4"/>
          </a:solidFill>
          <a:ln w="19050">
            <a:solidFill>
              <a:schemeClr val="bg1"/>
            </a:solidFill>
            <a:round/>
          </a:ln>
        </p:spPr>
        <p:txBody>
          <a:bodyPr vert="horz" wrap="square" lIns="91440" tIns="45720" rIns="91440" bIns="45720" numCol="1" anchor="t" anchorCtr="0" compatLnSpc="1"/>
          <a:lstStyle/>
          <a:p>
            <a:endParaRPr lang="en-US"/>
          </a:p>
        </p:txBody>
      </p:sp>
      <p:sp>
        <p:nvSpPr>
          <p:cNvPr id="8203" name="Freeform 11"/>
          <p:cNvSpPr/>
          <p:nvPr/>
        </p:nvSpPr>
        <p:spPr bwMode="auto">
          <a:xfrm>
            <a:off x="6747467" y="3470914"/>
            <a:ext cx="982109" cy="1389238"/>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1">
              <a:lumMod val="60000"/>
              <a:lumOff val="40000"/>
            </a:schemeClr>
          </a:solidFill>
          <a:ln w="19050">
            <a:solidFill>
              <a:schemeClr val="bg1"/>
            </a:solidFill>
            <a:round/>
          </a:ln>
        </p:spPr>
        <p:txBody>
          <a:bodyPr vert="horz" wrap="square" lIns="91440" tIns="45720" rIns="91440" bIns="45720" numCol="1" anchor="t" anchorCtr="0" compatLnSpc="1"/>
          <a:lstStyle/>
          <a:p>
            <a:endParaRPr lang="en-US"/>
          </a:p>
        </p:txBody>
      </p:sp>
      <p:sp>
        <p:nvSpPr>
          <p:cNvPr id="8204" name="Freeform 12"/>
          <p:cNvSpPr/>
          <p:nvPr/>
        </p:nvSpPr>
        <p:spPr bwMode="auto">
          <a:xfrm>
            <a:off x="7402802" y="4006610"/>
            <a:ext cx="1171389" cy="430343"/>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accent2"/>
          </a:solidFill>
          <a:ln w="19050">
            <a:solidFill>
              <a:schemeClr val="bg1"/>
            </a:solidFill>
            <a:round/>
          </a:ln>
        </p:spPr>
        <p:txBody>
          <a:bodyPr vert="horz" wrap="square" lIns="91440" tIns="45720" rIns="91440" bIns="45720" numCol="1" anchor="t" anchorCtr="0" compatLnSpc="1"/>
          <a:lstStyle/>
          <a:p>
            <a:endParaRPr lang="en-US"/>
          </a:p>
        </p:txBody>
      </p:sp>
      <p:sp>
        <p:nvSpPr>
          <p:cNvPr id="8205" name="Freeform 13"/>
          <p:cNvSpPr/>
          <p:nvPr/>
        </p:nvSpPr>
        <p:spPr bwMode="auto">
          <a:xfrm>
            <a:off x="7563511" y="3471118"/>
            <a:ext cx="1062464" cy="746403"/>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3"/>
          </a:solidFill>
          <a:ln w="19050">
            <a:solidFill>
              <a:schemeClr val="bg1"/>
            </a:solidFill>
            <a:round/>
          </a:ln>
        </p:spPr>
        <p:txBody>
          <a:bodyPr vert="horz" wrap="square" lIns="91440" tIns="45720" rIns="91440" bIns="45720" numCol="1" anchor="t" anchorCtr="0" compatLnSpc="1"/>
          <a:lstStyle/>
          <a:p>
            <a:endParaRPr lang="en-US"/>
          </a:p>
        </p:txBody>
      </p:sp>
      <p:sp>
        <p:nvSpPr>
          <p:cNvPr id="8206" name="Freeform 14"/>
          <p:cNvSpPr/>
          <p:nvPr/>
        </p:nvSpPr>
        <p:spPr bwMode="auto">
          <a:xfrm>
            <a:off x="7479538" y="3203351"/>
            <a:ext cx="1094606" cy="451771"/>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4"/>
          </a:solidFill>
          <a:ln w="19050">
            <a:solidFill>
              <a:schemeClr val="bg1"/>
            </a:solidFill>
            <a:round/>
          </a:ln>
        </p:spPr>
        <p:txBody>
          <a:bodyPr vert="horz" wrap="square" lIns="91440" tIns="45720" rIns="91440" bIns="45720" numCol="1" anchor="t" anchorCtr="0" compatLnSpc="1"/>
          <a:lstStyle/>
          <a:p>
            <a:endParaRPr lang="en-US"/>
          </a:p>
        </p:txBody>
      </p:sp>
      <p:sp>
        <p:nvSpPr>
          <p:cNvPr id="8207" name="Freeform 15"/>
          <p:cNvSpPr/>
          <p:nvPr/>
        </p:nvSpPr>
        <p:spPr bwMode="auto">
          <a:xfrm>
            <a:off x="7402802" y="4263744"/>
            <a:ext cx="1042822" cy="596408"/>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1"/>
          </a:solidFill>
          <a:ln w="19050">
            <a:solidFill>
              <a:schemeClr val="bg1"/>
            </a:solidFill>
            <a:round/>
          </a:ln>
        </p:spPr>
        <p:txBody>
          <a:bodyPr vert="horz" wrap="square" lIns="91440" tIns="45720" rIns="91440" bIns="45720" numCol="1" anchor="t" anchorCtr="0" compatLnSpc="1"/>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19">
                                          <p:stCondLst>
                                            <p:cond delay="0"/>
                                          </p:stCondLst>
                                        </p:cTn>
                                        <p:tgtEl>
                                          <p:spTgt spid="18"/>
                                        </p:tgtEl>
                                      </p:cBhvr>
                                    </p:animEffect>
                                    <p:anim calcmode="lin" valueType="num">
                                      <p:cBhvr>
                                        <p:cTn id="8"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13" dur="14">
                                          <p:stCondLst>
                                            <p:cond delay="357"/>
                                          </p:stCondLst>
                                        </p:cTn>
                                        <p:tgtEl>
                                          <p:spTgt spid="18"/>
                                        </p:tgtEl>
                                      </p:cBhvr>
                                      <p:to x="100000" y="60000"/>
                                    </p:animScale>
                                    <p:animScale>
                                      <p:cBhvr>
                                        <p:cTn id="14" dur="91" decel="50000">
                                          <p:stCondLst>
                                            <p:cond delay="372"/>
                                          </p:stCondLst>
                                        </p:cTn>
                                        <p:tgtEl>
                                          <p:spTgt spid="18"/>
                                        </p:tgtEl>
                                      </p:cBhvr>
                                      <p:to x="100000" y="100000"/>
                                    </p:animScale>
                                    <p:animScale>
                                      <p:cBhvr>
                                        <p:cTn id="15" dur="14">
                                          <p:stCondLst>
                                            <p:cond delay="722"/>
                                          </p:stCondLst>
                                        </p:cTn>
                                        <p:tgtEl>
                                          <p:spTgt spid="18"/>
                                        </p:tgtEl>
                                      </p:cBhvr>
                                      <p:to x="100000" y="80000"/>
                                    </p:animScale>
                                    <p:animScale>
                                      <p:cBhvr>
                                        <p:cTn id="16" dur="91" decel="50000">
                                          <p:stCondLst>
                                            <p:cond delay="736"/>
                                          </p:stCondLst>
                                        </p:cTn>
                                        <p:tgtEl>
                                          <p:spTgt spid="18"/>
                                        </p:tgtEl>
                                      </p:cBhvr>
                                      <p:to x="100000" y="100000"/>
                                    </p:animScale>
                                    <p:animScale>
                                      <p:cBhvr>
                                        <p:cTn id="17" dur="14">
                                          <p:stCondLst>
                                            <p:cond delay="903"/>
                                          </p:stCondLst>
                                        </p:cTn>
                                        <p:tgtEl>
                                          <p:spTgt spid="18"/>
                                        </p:tgtEl>
                                      </p:cBhvr>
                                      <p:to x="100000" y="90000"/>
                                    </p:animScale>
                                    <p:animScale>
                                      <p:cBhvr>
                                        <p:cTn id="18" dur="91" decel="50000">
                                          <p:stCondLst>
                                            <p:cond delay="917"/>
                                          </p:stCondLst>
                                        </p:cTn>
                                        <p:tgtEl>
                                          <p:spTgt spid="18"/>
                                        </p:tgtEl>
                                      </p:cBhvr>
                                      <p:to x="100000" y="100000"/>
                                    </p:animScale>
                                    <p:animScale>
                                      <p:cBhvr>
                                        <p:cTn id="19" dur="14">
                                          <p:stCondLst>
                                            <p:cond delay="994"/>
                                          </p:stCondLst>
                                        </p:cTn>
                                        <p:tgtEl>
                                          <p:spTgt spid="18"/>
                                        </p:tgtEl>
                                      </p:cBhvr>
                                      <p:to x="100000" y="95000"/>
                                    </p:animScale>
                                    <p:animScale>
                                      <p:cBhvr>
                                        <p:cTn id="20" dur="91" decel="50000">
                                          <p:stCondLst>
                                            <p:cond delay="1009"/>
                                          </p:stCondLst>
                                        </p:cTn>
                                        <p:tgtEl>
                                          <p:spTgt spid="18"/>
                                        </p:tgtEl>
                                      </p:cBhvr>
                                      <p:to x="100000" y="100000"/>
                                    </p:animScale>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400" fill="hold"/>
                                        <p:tgtEl>
                                          <p:spTgt spid="34"/>
                                        </p:tgtEl>
                                        <p:attrNameLst>
                                          <p:attrName>ppt_x</p:attrName>
                                        </p:attrNameLst>
                                      </p:cBhvr>
                                      <p:tavLst>
                                        <p:tav tm="0">
                                          <p:val>
                                            <p:strVal val="0-#ppt_w/2"/>
                                          </p:val>
                                        </p:tav>
                                        <p:tav tm="100000">
                                          <p:val>
                                            <p:strVal val="#ppt_x"/>
                                          </p:val>
                                        </p:tav>
                                      </p:tavLst>
                                    </p:anim>
                                    <p:anim calcmode="lin" valueType="num">
                                      <p:cBhvr additive="base">
                                        <p:cTn id="25" dur="4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400" fill="hold"/>
                                        <p:tgtEl>
                                          <p:spTgt spid="15"/>
                                        </p:tgtEl>
                                        <p:attrNameLst>
                                          <p:attrName>ppt_x</p:attrName>
                                        </p:attrNameLst>
                                      </p:cBhvr>
                                      <p:tavLst>
                                        <p:tav tm="0">
                                          <p:val>
                                            <p:strVal val="1+#ppt_w/2"/>
                                          </p:val>
                                        </p:tav>
                                        <p:tav tm="100000">
                                          <p:val>
                                            <p:strVal val="#ppt_x"/>
                                          </p:val>
                                        </p:tav>
                                      </p:tavLst>
                                    </p:anim>
                                    <p:anim calcmode="lin" valueType="num">
                                      <p:cBhvr additive="base">
                                        <p:cTn id="29" dur="400" fill="hold"/>
                                        <p:tgtEl>
                                          <p:spTgt spid="15"/>
                                        </p:tgtEl>
                                        <p:attrNameLst>
                                          <p:attrName>ppt_y</p:attrName>
                                        </p:attrNameLst>
                                      </p:cBhvr>
                                      <p:tavLst>
                                        <p:tav tm="0">
                                          <p:val>
                                            <p:strVal val="0-#ppt_h/2"/>
                                          </p:val>
                                        </p:tav>
                                        <p:tav tm="100000">
                                          <p:val>
                                            <p:strVal val="#ppt_y"/>
                                          </p:val>
                                        </p:tav>
                                      </p:tavLst>
                                    </p:anim>
                                  </p:childTnLst>
                                </p:cTn>
                              </p:par>
                              <p:par>
                                <p:cTn id="30" presetID="6" presetClass="entr" presetSubtype="32" fill="hold" grpId="0" nodeType="withEffect">
                                  <p:stCondLst>
                                    <p:cond delay="10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300"/>
                                        <p:tgtEl>
                                          <p:spTgt spid="14"/>
                                        </p:tgtEl>
                                      </p:cBhvr>
                                    </p:animEffect>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500"/>
                                        <p:tgtEl>
                                          <p:spTgt spid="53"/>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400"/>
                                        <p:tgtEl>
                                          <p:spTgt spid="51"/>
                                        </p:tgtEl>
                                      </p:cBhvr>
                                    </p:animEffect>
                                    <p:anim calcmode="lin" valueType="num">
                                      <p:cBhvr>
                                        <p:cTn id="41" dur="400" fill="hold"/>
                                        <p:tgtEl>
                                          <p:spTgt spid="51"/>
                                        </p:tgtEl>
                                        <p:attrNameLst>
                                          <p:attrName>ppt_x</p:attrName>
                                        </p:attrNameLst>
                                      </p:cBhvr>
                                      <p:tavLst>
                                        <p:tav tm="0">
                                          <p:val>
                                            <p:strVal val="#ppt_x"/>
                                          </p:val>
                                        </p:tav>
                                        <p:tav tm="100000">
                                          <p:val>
                                            <p:strVal val="#ppt_x"/>
                                          </p:val>
                                        </p:tav>
                                      </p:tavLst>
                                    </p:anim>
                                    <p:anim calcmode="lin" valueType="num">
                                      <p:cBhvr>
                                        <p:cTn id="42" dur="400" fill="hold"/>
                                        <p:tgtEl>
                                          <p:spTgt spid="5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400"/>
                                        <p:tgtEl>
                                          <p:spTgt spid="52"/>
                                        </p:tgtEl>
                                      </p:cBhvr>
                                    </p:animEffect>
                                    <p:anim calcmode="lin" valueType="num">
                                      <p:cBhvr>
                                        <p:cTn id="46" dur="400" fill="hold"/>
                                        <p:tgtEl>
                                          <p:spTgt spid="52"/>
                                        </p:tgtEl>
                                        <p:attrNameLst>
                                          <p:attrName>ppt_x</p:attrName>
                                        </p:attrNameLst>
                                      </p:cBhvr>
                                      <p:tavLst>
                                        <p:tav tm="0">
                                          <p:val>
                                            <p:strVal val="#ppt_x"/>
                                          </p:val>
                                        </p:tav>
                                        <p:tav tm="100000">
                                          <p:val>
                                            <p:strVal val="#ppt_x"/>
                                          </p:val>
                                        </p:tav>
                                      </p:tavLst>
                                    </p:anim>
                                    <p:anim calcmode="lin" valueType="num">
                                      <p:cBhvr>
                                        <p:cTn id="47" dur="400" fill="hold"/>
                                        <p:tgtEl>
                                          <p:spTgt spid="5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400"/>
                                        <p:tgtEl>
                                          <p:spTgt spid="46"/>
                                        </p:tgtEl>
                                      </p:cBhvr>
                                    </p:animEffect>
                                    <p:anim calcmode="lin" valueType="num">
                                      <p:cBhvr>
                                        <p:cTn id="56" dur="400" fill="hold"/>
                                        <p:tgtEl>
                                          <p:spTgt spid="46"/>
                                        </p:tgtEl>
                                        <p:attrNameLst>
                                          <p:attrName>ppt_x</p:attrName>
                                        </p:attrNameLst>
                                      </p:cBhvr>
                                      <p:tavLst>
                                        <p:tav tm="0">
                                          <p:val>
                                            <p:strVal val="#ppt_x"/>
                                          </p:val>
                                        </p:tav>
                                        <p:tav tm="100000">
                                          <p:val>
                                            <p:strVal val="#ppt_x"/>
                                          </p:val>
                                        </p:tav>
                                      </p:tavLst>
                                    </p:anim>
                                    <p:anim calcmode="lin" valueType="num">
                                      <p:cBhvr>
                                        <p:cTn id="57" dur="400" fill="hold"/>
                                        <p:tgtEl>
                                          <p:spTgt spid="46"/>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400"/>
                                        <p:tgtEl>
                                          <p:spTgt spid="45"/>
                                        </p:tgtEl>
                                      </p:cBhvr>
                                    </p:animEffect>
                                    <p:anim calcmode="lin" valueType="num">
                                      <p:cBhvr>
                                        <p:cTn id="61" dur="400" fill="hold"/>
                                        <p:tgtEl>
                                          <p:spTgt spid="45"/>
                                        </p:tgtEl>
                                        <p:attrNameLst>
                                          <p:attrName>ppt_x</p:attrName>
                                        </p:attrNameLst>
                                      </p:cBhvr>
                                      <p:tavLst>
                                        <p:tav tm="0">
                                          <p:val>
                                            <p:strVal val="#ppt_x"/>
                                          </p:val>
                                        </p:tav>
                                        <p:tav tm="100000">
                                          <p:val>
                                            <p:strVal val="#ppt_x"/>
                                          </p:val>
                                        </p:tav>
                                      </p:tavLst>
                                    </p:anim>
                                    <p:anim calcmode="lin" valueType="num">
                                      <p:cBhvr>
                                        <p:cTn id="62" dur="400" fill="hold"/>
                                        <p:tgtEl>
                                          <p:spTgt spid="45"/>
                                        </p:tgtEl>
                                        <p:attrNameLst>
                                          <p:attrName>ppt_y</p:attrName>
                                        </p:attrNameLst>
                                      </p:cBhvr>
                                      <p:tavLst>
                                        <p:tav tm="0">
                                          <p:val>
                                            <p:strVal val="#ppt_y-.1"/>
                                          </p:val>
                                        </p:tav>
                                        <p:tav tm="100000">
                                          <p:val>
                                            <p:strVal val="#ppt_y"/>
                                          </p:val>
                                        </p:tav>
                                      </p:tavLst>
                                    </p:anim>
                                  </p:childTnLst>
                                </p:cTn>
                              </p:par>
                              <p:par>
                                <p:cTn id="63" presetID="6" presetClass="entr" presetSubtype="32"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circle(out)">
                                      <p:cBhvr>
                                        <p:cTn id="65" dur="300"/>
                                        <p:tgtEl>
                                          <p:spTgt spid="54"/>
                                        </p:tgtEl>
                                      </p:cBhvr>
                                    </p:animEffect>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8200"/>
                                        </p:tgtEl>
                                        <p:attrNameLst>
                                          <p:attrName>style.visibility</p:attrName>
                                        </p:attrNameLst>
                                      </p:cBhvr>
                                      <p:to>
                                        <p:strVal val="visible"/>
                                      </p:to>
                                    </p:set>
                                    <p:anim calcmode="lin" valueType="num">
                                      <p:cBhvr>
                                        <p:cTn id="69" dur="500" fill="hold"/>
                                        <p:tgtEl>
                                          <p:spTgt spid="8200"/>
                                        </p:tgtEl>
                                        <p:attrNameLst>
                                          <p:attrName>ppt_w</p:attrName>
                                        </p:attrNameLst>
                                      </p:cBhvr>
                                      <p:tavLst>
                                        <p:tav tm="0">
                                          <p:val>
                                            <p:fltVal val="0"/>
                                          </p:val>
                                        </p:tav>
                                        <p:tav tm="100000">
                                          <p:val>
                                            <p:strVal val="#ppt_w"/>
                                          </p:val>
                                        </p:tav>
                                      </p:tavLst>
                                    </p:anim>
                                    <p:anim calcmode="lin" valueType="num">
                                      <p:cBhvr>
                                        <p:cTn id="70" dur="500" fill="hold"/>
                                        <p:tgtEl>
                                          <p:spTgt spid="8200"/>
                                        </p:tgtEl>
                                        <p:attrNameLst>
                                          <p:attrName>ppt_h</p:attrName>
                                        </p:attrNameLst>
                                      </p:cBhvr>
                                      <p:tavLst>
                                        <p:tav tm="0">
                                          <p:val>
                                            <p:fltVal val="0"/>
                                          </p:val>
                                        </p:tav>
                                        <p:tav tm="100000">
                                          <p:val>
                                            <p:strVal val="#ppt_h"/>
                                          </p:val>
                                        </p:tav>
                                      </p:tavLst>
                                    </p:anim>
                                    <p:animEffect transition="in" filter="fade">
                                      <p:cBhvr>
                                        <p:cTn id="71" dur="500"/>
                                        <p:tgtEl>
                                          <p:spTgt spid="8200"/>
                                        </p:tgtEl>
                                      </p:cBhvr>
                                    </p:animEffect>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8201"/>
                                        </p:tgtEl>
                                        <p:attrNameLst>
                                          <p:attrName>style.visibility</p:attrName>
                                        </p:attrNameLst>
                                      </p:cBhvr>
                                      <p:to>
                                        <p:strVal val="visible"/>
                                      </p:to>
                                    </p:set>
                                    <p:anim calcmode="lin" valueType="num">
                                      <p:cBhvr>
                                        <p:cTn id="75" dur="500" fill="hold"/>
                                        <p:tgtEl>
                                          <p:spTgt spid="8201"/>
                                        </p:tgtEl>
                                        <p:attrNameLst>
                                          <p:attrName>ppt_w</p:attrName>
                                        </p:attrNameLst>
                                      </p:cBhvr>
                                      <p:tavLst>
                                        <p:tav tm="0">
                                          <p:val>
                                            <p:fltVal val="0"/>
                                          </p:val>
                                        </p:tav>
                                        <p:tav tm="100000">
                                          <p:val>
                                            <p:strVal val="#ppt_w"/>
                                          </p:val>
                                        </p:tav>
                                      </p:tavLst>
                                    </p:anim>
                                    <p:anim calcmode="lin" valueType="num">
                                      <p:cBhvr>
                                        <p:cTn id="76" dur="500" fill="hold"/>
                                        <p:tgtEl>
                                          <p:spTgt spid="8201"/>
                                        </p:tgtEl>
                                        <p:attrNameLst>
                                          <p:attrName>ppt_h</p:attrName>
                                        </p:attrNameLst>
                                      </p:cBhvr>
                                      <p:tavLst>
                                        <p:tav tm="0">
                                          <p:val>
                                            <p:fltVal val="0"/>
                                          </p:val>
                                        </p:tav>
                                        <p:tav tm="100000">
                                          <p:val>
                                            <p:strVal val="#ppt_h"/>
                                          </p:val>
                                        </p:tav>
                                      </p:tavLst>
                                    </p:anim>
                                    <p:animEffect transition="in" filter="fade">
                                      <p:cBhvr>
                                        <p:cTn id="77" dur="500"/>
                                        <p:tgtEl>
                                          <p:spTgt spid="8201"/>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8202"/>
                                        </p:tgtEl>
                                        <p:attrNameLst>
                                          <p:attrName>style.visibility</p:attrName>
                                        </p:attrNameLst>
                                      </p:cBhvr>
                                      <p:to>
                                        <p:strVal val="visible"/>
                                      </p:to>
                                    </p:set>
                                    <p:anim calcmode="lin" valueType="num">
                                      <p:cBhvr>
                                        <p:cTn id="81" dur="500" fill="hold"/>
                                        <p:tgtEl>
                                          <p:spTgt spid="8202"/>
                                        </p:tgtEl>
                                        <p:attrNameLst>
                                          <p:attrName>ppt_w</p:attrName>
                                        </p:attrNameLst>
                                      </p:cBhvr>
                                      <p:tavLst>
                                        <p:tav tm="0">
                                          <p:val>
                                            <p:fltVal val="0"/>
                                          </p:val>
                                        </p:tav>
                                        <p:tav tm="100000">
                                          <p:val>
                                            <p:strVal val="#ppt_w"/>
                                          </p:val>
                                        </p:tav>
                                      </p:tavLst>
                                    </p:anim>
                                    <p:anim calcmode="lin" valueType="num">
                                      <p:cBhvr>
                                        <p:cTn id="82" dur="500" fill="hold"/>
                                        <p:tgtEl>
                                          <p:spTgt spid="8202"/>
                                        </p:tgtEl>
                                        <p:attrNameLst>
                                          <p:attrName>ppt_h</p:attrName>
                                        </p:attrNameLst>
                                      </p:cBhvr>
                                      <p:tavLst>
                                        <p:tav tm="0">
                                          <p:val>
                                            <p:fltVal val="0"/>
                                          </p:val>
                                        </p:tav>
                                        <p:tav tm="100000">
                                          <p:val>
                                            <p:strVal val="#ppt_h"/>
                                          </p:val>
                                        </p:tav>
                                      </p:tavLst>
                                    </p:anim>
                                    <p:animEffect transition="in" filter="fade">
                                      <p:cBhvr>
                                        <p:cTn id="83" dur="500"/>
                                        <p:tgtEl>
                                          <p:spTgt spid="8202"/>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8199"/>
                                        </p:tgtEl>
                                        <p:attrNameLst>
                                          <p:attrName>style.visibility</p:attrName>
                                        </p:attrNameLst>
                                      </p:cBhvr>
                                      <p:to>
                                        <p:strVal val="visible"/>
                                      </p:to>
                                    </p:set>
                                    <p:anim calcmode="lin" valueType="num">
                                      <p:cBhvr>
                                        <p:cTn id="87" dur="500" fill="hold"/>
                                        <p:tgtEl>
                                          <p:spTgt spid="8199"/>
                                        </p:tgtEl>
                                        <p:attrNameLst>
                                          <p:attrName>ppt_w</p:attrName>
                                        </p:attrNameLst>
                                      </p:cBhvr>
                                      <p:tavLst>
                                        <p:tav tm="0">
                                          <p:val>
                                            <p:fltVal val="0"/>
                                          </p:val>
                                        </p:tav>
                                        <p:tav tm="100000">
                                          <p:val>
                                            <p:strVal val="#ppt_w"/>
                                          </p:val>
                                        </p:tav>
                                      </p:tavLst>
                                    </p:anim>
                                    <p:anim calcmode="lin" valueType="num">
                                      <p:cBhvr>
                                        <p:cTn id="88" dur="500" fill="hold"/>
                                        <p:tgtEl>
                                          <p:spTgt spid="8199"/>
                                        </p:tgtEl>
                                        <p:attrNameLst>
                                          <p:attrName>ppt_h</p:attrName>
                                        </p:attrNameLst>
                                      </p:cBhvr>
                                      <p:tavLst>
                                        <p:tav tm="0">
                                          <p:val>
                                            <p:fltVal val="0"/>
                                          </p:val>
                                        </p:tav>
                                        <p:tav tm="100000">
                                          <p:val>
                                            <p:strVal val="#ppt_h"/>
                                          </p:val>
                                        </p:tav>
                                      </p:tavLst>
                                    </p:anim>
                                    <p:animEffect transition="in" filter="fade">
                                      <p:cBhvr>
                                        <p:cTn id="89" dur="500"/>
                                        <p:tgtEl>
                                          <p:spTgt spid="8199"/>
                                        </p:tgtEl>
                                      </p:cBhvr>
                                    </p:animEffect>
                                  </p:childTnLst>
                                </p:cTn>
                              </p:par>
                            </p:childTnLst>
                          </p:cTn>
                        </p:par>
                        <p:par>
                          <p:cTn id="90" fill="hold">
                            <p:stCondLst>
                              <p:cond delay="6000"/>
                            </p:stCondLst>
                            <p:childTnLst>
                              <p:par>
                                <p:cTn id="91" presetID="53" presetClass="entr" presetSubtype="16" fill="hold" grpId="0" nodeType="afterEffect">
                                  <p:stCondLst>
                                    <p:cond delay="0"/>
                                  </p:stCondLst>
                                  <p:childTnLst>
                                    <p:set>
                                      <p:cBhvr>
                                        <p:cTn id="92" dur="1" fill="hold">
                                          <p:stCondLst>
                                            <p:cond delay="0"/>
                                          </p:stCondLst>
                                        </p:cTn>
                                        <p:tgtEl>
                                          <p:spTgt spid="8198"/>
                                        </p:tgtEl>
                                        <p:attrNameLst>
                                          <p:attrName>style.visibility</p:attrName>
                                        </p:attrNameLst>
                                      </p:cBhvr>
                                      <p:to>
                                        <p:strVal val="visible"/>
                                      </p:to>
                                    </p:set>
                                    <p:anim calcmode="lin" valueType="num">
                                      <p:cBhvr>
                                        <p:cTn id="93" dur="500" fill="hold"/>
                                        <p:tgtEl>
                                          <p:spTgt spid="8198"/>
                                        </p:tgtEl>
                                        <p:attrNameLst>
                                          <p:attrName>ppt_w</p:attrName>
                                        </p:attrNameLst>
                                      </p:cBhvr>
                                      <p:tavLst>
                                        <p:tav tm="0">
                                          <p:val>
                                            <p:fltVal val="0"/>
                                          </p:val>
                                        </p:tav>
                                        <p:tav tm="100000">
                                          <p:val>
                                            <p:strVal val="#ppt_w"/>
                                          </p:val>
                                        </p:tav>
                                      </p:tavLst>
                                    </p:anim>
                                    <p:anim calcmode="lin" valueType="num">
                                      <p:cBhvr>
                                        <p:cTn id="94" dur="500" fill="hold"/>
                                        <p:tgtEl>
                                          <p:spTgt spid="8198"/>
                                        </p:tgtEl>
                                        <p:attrNameLst>
                                          <p:attrName>ppt_h</p:attrName>
                                        </p:attrNameLst>
                                      </p:cBhvr>
                                      <p:tavLst>
                                        <p:tav tm="0">
                                          <p:val>
                                            <p:fltVal val="0"/>
                                          </p:val>
                                        </p:tav>
                                        <p:tav tm="100000">
                                          <p:val>
                                            <p:strVal val="#ppt_h"/>
                                          </p:val>
                                        </p:tav>
                                      </p:tavLst>
                                    </p:anim>
                                    <p:animEffect transition="in" filter="fade">
                                      <p:cBhvr>
                                        <p:cTn id="95" dur="500"/>
                                        <p:tgtEl>
                                          <p:spTgt spid="8198"/>
                                        </p:tgtEl>
                                      </p:cBhvr>
                                    </p:animEffect>
                                  </p:childTnLst>
                                </p:cTn>
                              </p:par>
                            </p:childTnLst>
                          </p:cTn>
                        </p:par>
                        <p:par>
                          <p:cTn id="96" fill="hold">
                            <p:stCondLst>
                              <p:cond delay="6500"/>
                            </p:stCondLst>
                            <p:childTnLst>
                              <p:par>
                                <p:cTn id="97" presetID="53" presetClass="entr" presetSubtype="16" fill="hold" grpId="0" nodeType="afterEffect">
                                  <p:stCondLst>
                                    <p:cond delay="0"/>
                                  </p:stCondLst>
                                  <p:childTnLst>
                                    <p:set>
                                      <p:cBhvr>
                                        <p:cTn id="98" dur="1" fill="hold">
                                          <p:stCondLst>
                                            <p:cond delay="0"/>
                                          </p:stCondLst>
                                        </p:cTn>
                                        <p:tgtEl>
                                          <p:spTgt spid="8203"/>
                                        </p:tgtEl>
                                        <p:attrNameLst>
                                          <p:attrName>style.visibility</p:attrName>
                                        </p:attrNameLst>
                                      </p:cBhvr>
                                      <p:to>
                                        <p:strVal val="visible"/>
                                      </p:to>
                                    </p:set>
                                    <p:anim calcmode="lin" valueType="num">
                                      <p:cBhvr>
                                        <p:cTn id="99" dur="500" fill="hold"/>
                                        <p:tgtEl>
                                          <p:spTgt spid="8203"/>
                                        </p:tgtEl>
                                        <p:attrNameLst>
                                          <p:attrName>ppt_w</p:attrName>
                                        </p:attrNameLst>
                                      </p:cBhvr>
                                      <p:tavLst>
                                        <p:tav tm="0">
                                          <p:val>
                                            <p:fltVal val="0"/>
                                          </p:val>
                                        </p:tav>
                                        <p:tav tm="100000">
                                          <p:val>
                                            <p:strVal val="#ppt_w"/>
                                          </p:val>
                                        </p:tav>
                                      </p:tavLst>
                                    </p:anim>
                                    <p:anim calcmode="lin" valueType="num">
                                      <p:cBhvr>
                                        <p:cTn id="100" dur="500" fill="hold"/>
                                        <p:tgtEl>
                                          <p:spTgt spid="8203"/>
                                        </p:tgtEl>
                                        <p:attrNameLst>
                                          <p:attrName>ppt_h</p:attrName>
                                        </p:attrNameLst>
                                      </p:cBhvr>
                                      <p:tavLst>
                                        <p:tav tm="0">
                                          <p:val>
                                            <p:fltVal val="0"/>
                                          </p:val>
                                        </p:tav>
                                        <p:tav tm="100000">
                                          <p:val>
                                            <p:strVal val="#ppt_h"/>
                                          </p:val>
                                        </p:tav>
                                      </p:tavLst>
                                    </p:anim>
                                    <p:animEffect transition="in" filter="fade">
                                      <p:cBhvr>
                                        <p:cTn id="101" dur="500"/>
                                        <p:tgtEl>
                                          <p:spTgt spid="8203"/>
                                        </p:tgtEl>
                                      </p:cBhvr>
                                    </p:animEffect>
                                  </p:childTnLst>
                                </p:cTn>
                              </p:par>
                            </p:childTnLst>
                          </p:cTn>
                        </p:par>
                        <p:par>
                          <p:cTn id="102" fill="hold">
                            <p:stCondLst>
                              <p:cond delay="7000"/>
                            </p:stCondLst>
                            <p:childTnLst>
                              <p:par>
                                <p:cTn id="103" presetID="53" presetClass="entr" presetSubtype="16" fill="hold" grpId="0" nodeType="afterEffect">
                                  <p:stCondLst>
                                    <p:cond delay="0"/>
                                  </p:stCondLst>
                                  <p:childTnLst>
                                    <p:set>
                                      <p:cBhvr>
                                        <p:cTn id="104" dur="1" fill="hold">
                                          <p:stCondLst>
                                            <p:cond delay="0"/>
                                          </p:stCondLst>
                                        </p:cTn>
                                        <p:tgtEl>
                                          <p:spTgt spid="8206"/>
                                        </p:tgtEl>
                                        <p:attrNameLst>
                                          <p:attrName>style.visibility</p:attrName>
                                        </p:attrNameLst>
                                      </p:cBhvr>
                                      <p:to>
                                        <p:strVal val="visible"/>
                                      </p:to>
                                    </p:set>
                                    <p:anim calcmode="lin" valueType="num">
                                      <p:cBhvr>
                                        <p:cTn id="105" dur="500" fill="hold"/>
                                        <p:tgtEl>
                                          <p:spTgt spid="8206"/>
                                        </p:tgtEl>
                                        <p:attrNameLst>
                                          <p:attrName>ppt_w</p:attrName>
                                        </p:attrNameLst>
                                      </p:cBhvr>
                                      <p:tavLst>
                                        <p:tav tm="0">
                                          <p:val>
                                            <p:fltVal val="0"/>
                                          </p:val>
                                        </p:tav>
                                        <p:tav tm="100000">
                                          <p:val>
                                            <p:strVal val="#ppt_w"/>
                                          </p:val>
                                        </p:tav>
                                      </p:tavLst>
                                    </p:anim>
                                    <p:anim calcmode="lin" valueType="num">
                                      <p:cBhvr>
                                        <p:cTn id="106" dur="500" fill="hold"/>
                                        <p:tgtEl>
                                          <p:spTgt spid="8206"/>
                                        </p:tgtEl>
                                        <p:attrNameLst>
                                          <p:attrName>ppt_h</p:attrName>
                                        </p:attrNameLst>
                                      </p:cBhvr>
                                      <p:tavLst>
                                        <p:tav tm="0">
                                          <p:val>
                                            <p:fltVal val="0"/>
                                          </p:val>
                                        </p:tav>
                                        <p:tav tm="100000">
                                          <p:val>
                                            <p:strVal val="#ppt_h"/>
                                          </p:val>
                                        </p:tav>
                                      </p:tavLst>
                                    </p:anim>
                                    <p:animEffect transition="in" filter="fade">
                                      <p:cBhvr>
                                        <p:cTn id="107" dur="500"/>
                                        <p:tgtEl>
                                          <p:spTgt spid="8206"/>
                                        </p:tgtEl>
                                      </p:cBhvr>
                                    </p:animEffect>
                                  </p:childTnLst>
                                </p:cTn>
                              </p:par>
                            </p:childTnLst>
                          </p:cTn>
                        </p:par>
                        <p:par>
                          <p:cTn id="108" fill="hold">
                            <p:stCondLst>
                              <p:cond delay="7500"/>
                            </p:stCondLst>
                            <p:childTnLst>
                              <p:par>
                                <p:cTn id="109" presetID="53" presetClass="entr" presetSubtype="16" fill="hold" grpId="0" nodeType="afterEffect">
                                  <p:stCondLst>
                                    <p:cond delay="0"/>
                                  </p:stCondLst>
                                  <p:childTnLst>
                                    <p:set>
                                      <p:cBhvr>
                                        <p:cTn id="110" dur="1" fill="hold">
                                          <p:stCondLst>
                                            <p:cond delay="0"/>
                                          </p:stCondLst>
                                        </p:cTn>
                                        <p:tgtEl>
                                          <p:spTgt spid="8205"/>
                                        </p:tgtEl>
                                        <p:attrNameLst>
                                          <p:attrName>style.visibility</p:attrName>
                                        </p:attrNameLst>
                                      </p:cBhvr>
                                      <p:to>
                                        <p:strVal val="visible"/>
                                      </p:to>
                                    </p:set>
                                    <p:anim calcmode="lin" valueType="num">
                                      <p:cBhvr>
                                        <p:cTn id="111" dur="500" fill="hold"/>
                                        <p:tgtEl>
                                          <p:spTgt spid="8205"/>
                                        </p:tgtEl>
                                        <p:attrNameLst>
                                          <p:attrName>ppt_w</p:attrName>
                                        </p:attrNameLst>
                                      </p:cBhvr>
                                      <p:tavLst>
                                        <p:tav tm="0">
                                          <p:val>
                                            <p:fltVal val="0"/>
                                          </p:val>
                                        </p:tav>
                                        <p:tav tm="100000">
                                          <p:val>
                                            <p:strVal val="#ppt_w"/>
                                          </p:val>
                                        </p:tav>
                                      </p:tavLst>
                                    </p:anim>
                                    <p:anim calcmode="lin" valueType="num">
                                      <p:cBhvr>
                                        <p:cTn id="112" dur="500" fill="hold"/>
                                        <p:tgtEl>
                                          <p:spTgt spid="8205"/>
                                        </p:tgtEl>
                                        <p:attrNameLst>
                                          <p:attrName>ppt_h</p:attrName>
                                        </p:attrNameLst>
                                      </p:cBhvr>
                                      <p:tavLst>
                                        <p:tav tm="0">
                                          <p:val>
                                            <p:fltVal val="0"/>
                                          </p:val>
                                        </p:tav>
                                        <p:tav tm="100000">
                                          <p:val>
                                            <p:strVal val="#ppt_h"/>
                                          </p:val>
                                        </p:tav>
                                      </p:tavLst>
                                    </p:anim>
                                    <p:animEffect transition="in" filter="fade">
                                      <p:cBhvr>
                                        <p:cTn id="113" dur="500"/>
                                        <p:tgtEl>
                                          <p:spTgt spid="8205"/>
                                        </p:tgtEl>
                                      </p:cBhvr>
                                    </p:animEffect>
                                  </p:childTnLst>
                                </p:cTn>
                              </p:par>
                            </p:childTnLst>
                          </p:cTn>
                        </p:par>
                        <p:par>
                          <p:cTn id="114" fill="hold">
                            <p:stCondLst>
                              <p:cond delay="8000"/>
                            </p:stCondLst>
                            <p:childTnLst>
                              <p:par>
                                <p:cTn id="115" presetID="53" presetClass="entr" presetSubtype="16" fill="hold" grpId="0" nodeType="afterEffect">
                                  <p:stCondLst>
                                    <p:cond delay="0"/>
                                  </p:stCondLst>
                                  <p:childTnLst>
                                    <p:set>
                                      <p:cBhvr>
                                        <p:cTn id="116" dur="1" fill="hold">
                                          <p:stCondLst>
                                            <p:cond delay="0"/>
                                          </p:stCondLst>
                                        </p:cTn>
                                        <p:tgtEl>
                                          <p:spTgt spid="8204"/>
                                        </p:tgtEl>
                                        <p:attrNameLst>
                                          <p:attrName>style.visibility</p:attrName>
                                        </p:attrNameLst>
                                      </p:cBhvr>
                                      <p:to>
                                        <p:strVal val="visible"/>
                                      </p:to>
                                    </p:set>
                                    <p:anim calcmode="lin" valueType="num">
                                      <p:cBhvr>
                                        <p:cTn id="117" dur="500" fill="hold"/>
                                        <p:tgtEl>
                                          <p:spTgt spid="8204"/>
                                        </p:tgtEl>
                                        <p:attrNameLst>
                                          <p:attrName>ppt_w</p:attrName>
                                        </p:attrNameLst>
                                      </p:cBhvr>
                                      <p:tavLst>
                                        <p:tav tm="0">
                                          <p:val>
                                            <p:fltVal val="0"/>
                                          </p:val>
                                        </p:tav>
                                        <p:tav tm="100000">
                                          <p:val>
                                            <p:strVal val="#ppt_w"/>
                                          </p:val>
                                        </p:tav>
                                      </p:tavLst>
                                    </p:anim>
                                    <p:anim calcmode="lin" valueType="num">
                                      <p:cBhvr>
                                        <p:cTn id="118" dur="500" fill="hold"/>
                                        <p:tgtEl>
                                          <p:spTgt spid="8204"/>
                                        </p:tgtEl>
                                        <p:attrNameLst>
                                          <p:attrName>ppt_h</p:attrName>
                                        </p:attrNameLst>
                                      </p:cBhvr>
                                      <p:tavLst>
                                        <p:tav tm="0">
                                          <p:val>
                                            <p:fltVal val="0"/>
                                          </p:val>
                                        </p:tav>
                                        <p:tav tm="100000">
                                          <p:val>
                                            <p:strVal val="#ppt_h"/>
                                          </p:val>
                                        </p:tav>
                                      </p:tavLst>
                                    </p:anim>
                                    <p:animEffect transition="in" filter="fade">
                                      <p:cBhvr>
                                        <p:cTn id="119" dur="500"/>
                                        <p:tgtEl>
                                          <p:spTgt spid="8204"/>
                                        </p:tgtEl>
                                      </p:cBhvr>
                                    </p:animEffect>
                                  </p:childTnLst>
                                </p:cTn>
                              </p:par>
                            </p:childTnLst>
                          </p:cTn>
                        </p:par>
                        <p:par>
                          <p:cTn id="120" fill="hold">
                            <p:stCondLst>
                              <p:cond delay="8500"/>
                            </p:stCondLst>
                            <p:childTnLst>
                              <p:par>
                                <p:cTn id="121" presetID="53" presetClass="entr" presetSubtype="16" fill="hold" grpId="0" nodeType="afterEffect">
                                  <p:stCondLst>
                                    <p:cond delay="0"/>
                                  </p:stCondLst>
                                  <p:childTnLst>
                                    <p:set>
                                      <p:cBhvr>
                                        <p:cTn id="122" dur="1" fill="hold">
                                          <p:stCondLst>
                                            <p:cond delay="0"/>
                                          </p:stCondLst>
                                        </p:cTn>
                                        <p:tgtEl>
                                          <p:spTgt spid="8207"/>
                                        </p:tgtEl>
                                        <p:attrNameLst>
                                          <p:attrName>style.visibility</p:attrName>
                                        </p:attrNameLst>
                                      </p:cBhvr>
                                      <p:to>
                                        <p:strVal val="visible"/>
                                      </p:to>
                                    </p:set>
                                    <p:anim calcmode="lin" valueType="num">
                                      <p:cBhvr>
                                        <p:cTn id="123" dur="500" fill="hold"/>
                                        <p:tgtEl>
                                          <p:spTgt spid="8207"/>
                                        </p:tgtEl>
                                        <p:attrNameLst>
                                          <p:attrName>ppt_w</p:attrName>
                                        </p:attrNameLst>
                                      </p:cBhvr>
                                      <p:tavLst>
                                        <p:tav tm="0">
                                          <p:val>
                                            <p:fltVal val="0"/>
                                          </p:val>
                                        </p:tav>
                                        <p:tav tm="100000">
                                          <p:val>
                                            <p:strVal val="#ppt_w"/>
                                          </p:val>
                                        </p:tav>
                                      </p:tavLst>
                                    </p:anim>
                                    <p:anim calcmode="lin" valueType="num">
                                      <p:cBhvr>
                                        <p:cTn id="124" dur="500" fill="hold"/>
                                        <p:tgtEl>
                                          <p:spTgt spid="8207"/>
                                        </p:tgtEl>
                                        <p:attrNameLst>
                                          <p:attrName>ppt_h</p:attrName>
                                        </p:attrNameLst>
                                      </p:cBhvr>
                                      <p:tavLst>
                                        <p:tav tm="0">
                                          <p:val>
                                            <p:fltVal val="0"/>
                                          </p:val>
                                        </p:tav>
                                        <p:tav tm="100000">
                                          <p:val>
                                            <p:strVal val="#ppt_h"/>
                                          </p:val>
                                        </p:tav>
                                      </p:tavLst>
                                    </p:anim>
                                    <p:animEffect transition="in" filter="fade">
                                      <p:cBhvr>
                                        <p:cTn id="125"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51" grpId="0"/>
      <p:bldP spid="52" grpId="0"/>
      <p:bldP spid="54" grpId="0" animBg="1"/>
      <p:bldP spid="8198" grpId="0" bldLvl="0" animBg="1"/>
      <p:bldP spid="8199" grpId="0" bldLvl="0" animBg="1"/>
      <p:bldP spid="8200" grpId="0" bldLvl="0" animBg="1"/>
      <p:bldP spid="8201" grpId="0" bldLvl="0" animBg="1"/>
      <p:bldP spid="8202" grpId="0" bldLvl="0" animBg="1"/>
      <p:bldP spid="8203" grpId="0" bldLvl="0" animBg="1"/>
      <p:bldP spid="8204" grpId="0" bldLvl="0" animBg="1"/>
      <p:bldP spid="8205" grpId="0" bldLvl="0" animBg="1"/>
      <p:bldP spid="8206" grpId="0" bldLvl="0" animBg="1"/>
      <p:bldP spid="820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p:nvSpPr>
        <p:spPr>
          <a:xfrm>
            <a:off x="881985" y="1671490"/>
            <a:ext cx="2376264" cy="2025056"/>
          </a:xfrm>
          <a:prstGeom prst="triangle">
            <a:avLst/>
          </a:prstGeom>
          <a:solidFill>
            <a:schemeClr val="tx1">
              <a:lumMod val="65000"/>
              <a:lumOff val="35000"/>
              <a:alpha val="14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99906" y="1856894"/>
            <a:ext cx="1826141" cy="1938992"/>
          </a:xfrm>
          <a:prstGeom prst="rect">
            <a:avLst/>
          </a:prstGeom>
          <a:noFill/>
        </p:spPr>
        <p:txBody>
          <a:bodyPr wrap="none" rtlCol="0">
            <a:spAutoFit/>
          </a:bodyPr>
          <a:lstStyle/>
          <a:p>
            <a:r>
              <a:rPr lang="en-US" altLang="zh-CN" sz="12000" dirty="0" smtClean="0">
                <a:solidFill>
                  <a:schemeClr val="accent3"/>
                </a:solidFill>
                <a:latin typeface="Impact" panose="020B0806030902050204" pitchFamily="34" charset="0"/>
              </a:rPr>
              <a:t>03</a:t>
            </a:r>
            <a:endParaRPr lang="zh-CN" altLang="en-US" sz="12000" dirty="0">
              <a:solidFill>
                <a:schemeClr val="accent3"/>
              </a:solidFill>
              <a:latin typeface="Impact" panose="020B0806030902050204" pitchFamily="34" charset="0"/>
            </a:endParaRPr>
          </a:p>
        </p:txBody>
      </p:sp>
      <p:sp>
        <p:nvSpPr>
          <p:cNvPr id="9" name="TextBox 8"/>
          <p:cNvSpPr txBox="1"/>
          <p:nvPr/>
        </p:nvSpPr>
        <p:spPr>
          <a:xfrm>
            <a:off x="3391540" y="2297581"/>
            <a:ext cx="5059680" cy="613410"/>
          </a:xfrm>
          <a:prstGeom prst="rect">
            <a:avLst/>
          </a:prstGeom>
          <a:noFill/>
        </p:spPr>
        <p:txBody>
          <a:bodyPr wrap="none" rtlCol="0">
            <a:spAutoFit/>
          </a:bodyPr>
          <a:lstStyle/>
          <a:p>
            <a:r>
              <a:rPr lang="zh-CN" altLang="en-US" sz="3200" b="1" dirty="0">
                <a:solidFill>
                  <a:schemeClr val="tx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公派留学派出手续办理流程</a:t>
            </a:r>
          </a:p>
        </p:txBody>
      </p:sp>
      <p:cxnSp>
        <p:nvCxnSpPr>
          <p:cNvPr id="11" name="直接连接符 10"/>
          <p:cNvCxnSpPr/>
          <p:nvPr/>
        </p:nvCxnSpPr>
        <p:spPr>
          <a:xfrm>
            <a:off x="3627120" y="3037205"/>
            <a:ext cx="482409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18035669">
            <a:off x="1163125" y="1282354"/>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1283757">
            <a:off x="749088"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5968008">
            <a:off x="443350"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84" name="Picture 10" descr="can2"/>
          <p:cNvPicPr>
            <a:picLocks noChangeAspect="1"/>
          </p:cNvPicPr>
          <p:nvPr/>
        </p:nvPicPr>
        <p:blipFill>
          <a:blip r:embed="rId3"/>
          <a:stretch>
            <a:fillRect/>
          </a:stretch>
        </p:blipFill>
        <p:spPr>
          <a:xfrm>
            <a:off x="7520940" y="98425"/>
            <a:ext cx="1295400" cy="1295400"/>
          </a:xfrm>
          <a:prstGeom prst="rect">
            <a:avLst/>
          </a:prstGeom>
          <a:noFill/>
          <a:ln w="9525">
            <a:noFill/>
          </a:ln>
          <a:effectLst>
            <a:outerShdw blurRad="152400" dist="317500" dir="5400000" sx="90000" sy="-19000" rotWithShape="0">
              <a:prstClr val="black">
                <a:alpha val="15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8" grpId="0"/>
      <p:bldP spid="9" grpId="0"/>
      <p:bldP spid="25" grpId="0" bldLvl="0" animBg="1"/>
      <p:bldP spid="25" grpId="1" bldLvl="0" animBg="1"/>
      <p:bldP spid="26" grpId="0" bldLvl="0" animBg="1"/>
      <p:bldP spid="26" grpId="1" bldLvl="0" animBg="1"/>
      <p:bldP spid="27" grpId="0" bldLvl="0" animBg="1"/>
      <p:bldP spid="27" grpId="1" bldLvl="0" animBg="1"/>
    </p:bldLst>
  </p:timing>
</p:sld>
</file>

<file path=ppt/theme/theme1.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2970</Words>
  <Application>WPS 演示</Application>
  <PresentationFormat>全屏显示(16:9)</PresentationFormat>
  <Paragraphs>357</Paragraphs>
  <Slides>77</Slides>
  <Notes>3</Notes>
  <HiddenSlides>0</HiddenSlides>
  <MMClips>0</MMClips>
  <ScaleCrop>false</ScaleCrop>
  <HeadingPairs>
    <vt:vector size="6" baseType="variant">
      <vt:variant>
        <vt:lpstr>主题</vt:lpstr>
      </vt:variant>
      <vt:variant>
        <vt:i4>2</vt:i4>
      </vt:variant>
      <vt:variant>
        <vt:lpstr>嵌入 OLE 服务器</vt:lpstr>
      </vt:variant>
      <vt:variant>
        <vt:i4>0</vt:i4>
      </vt:variant>
      <vt:variant>
        <vt:lpstr>幻灯片标题</vt:lpstr>
      </vt:variant>
      <vt:variant>
        <vt:i4>77</vt:i4>
      </vt:variant>
    </vt:vector>
  </HeadingPairs>
  <TitlesOfParts>
    <vt:vector size="79" baseType="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公派留学派出手续办理流程</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在线填写DS-160表</vt:lpstr>
      <vt:lpstr>幻灯片 32</vt:lpstr>
      <vt:lpstr>幻灯片 33</vt:lpstr>
      <vt:lpstr>有关签证申请费的报销</vt:lpstr>
      <vt:lpstr>SEVIS费</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展 望</vt:lpstr>
      <vt:lpstr>幻灯片 74</vt:lpstr>
      <vt:lpstr>温馨提示-高峰期</vt:lpstr>
      <vt:lpstr>         谁为你们服务？</vt:lpstr>
      <vt:lpstr>联系我们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acer</cp:lastModifiedBy>
  <cp:revision>969</cp:revision>
  <dcterms:created xsi:type="dcterms:W3CDTF">2013-02-20T08:47:00Z</dcterms:created>
  <dcterms:modified xsi:type="dcterms:W3CDTF">2018-05-15T05:41:46Z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